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8" r:id="rId3"/>
    <p:sldId id="267" r:id="rId4"/>
    <p:sldId id="262" r:id="rId5"/>
    <p:sldId id="264" r:id="rId6"/>
    <p:sldId id="269" r:id="rId7"/>
    <p:sldId id="271" r:id="rId8"/>
    <p:sldId id="270" r:id="rId9"/>
    <p:sldId id="274" r:id="rId10"/>
    <p:sldId id="279" r:id="rId11"/>
    <p:sldId id="27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65B"/>
    <a:srgbClr val="FF6600"/>
    <a:srgbClr val="FFA889"/>
    <a:srgbClr val="FF4606"/>
    <a:srgbClr val="5C728F"/>
    <a:srgbClr val="333F50"/>
    <a:srgbClr val="A1AFC3"/>
    <a:srgbClr val="FF8B64"/>
    <a:srgbClr val="5D7291"/>
    <a:srgbClr val="FF8D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85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38324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4097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63234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5177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22255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05673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12859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45034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76404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57260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58060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92775-883E-41E4-9351-6D1763F3E18F}" type="datetimeFigureOut">
              <a:rPr lang="es-PE" smtClean="0"/>
              <a:t>11/01/2018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559560-FFFA-491A-A2DE-96F3EEFEF00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83815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016E223-4F3F-4194-9724-507E23D325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4" y="118109"/>
            <a:ext cx="9134522" cy="5096256"/>
          </a:xfrm>
          <a:prstGeom prst="rect">
            <a:avLst/>
          </a:prstGeom>
        </p:spPr>
      </p:pic>
      <p:sp>
        <p:nvSpPr>
          <p:cNvPr id="40" name="Rectángulo 39">
            <a:extLst>
              <a:ext uri="{FF2B5EF4-FFF2-40B4-BE49-F238E27FC236}">
                <a16:creationId xmlns:a16="http://schemas.microsoft.com/office/drawing/2014/main" id="{9E05C281-D5BD-46D5-BB50-927F207E96F7}"/>
              </a:ext>
            </a:extLst>
          </p:cNvPr>
          <p:cNvSpPr/>
          <p:nvPr/>
        </p:nvSpPr>
        <p:spPr>
          <a:xfrm>
            <a:off x="0" y="4951153"/>
            <a:ext cx="9144000" cy="19068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686662B-859F-46E8-9C6F-7C99B3135E1D}"/>
              </a:ext>
            </a:extLst>
          </p:cNvPr>
          <p:cNvSpPr/>
          <p:nvPr/>
        </p:nvSpPr>
        <p:spPr>
          <a:xfrm>
            <a:off x="-16716" y="-24912"/>
            <a:ext cx="9144000" cy="311727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065082F-4B27-4942-83DB-3AC8D7AE25E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3" t="12803" r="8749" b="83835"/>
          <a:stretch/>
        </p:blipFill>
        <p:spPr bwMode="auto">
          <a:xfrm>
            <a:off x="6836045" y="19814"/>
            <a:ext cx="2291239" cy="2600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76B1E99A-78B7-4256-AE77-33CAF5F28BFD}"/>
              </a:ext>
            </a:extLst>
          </p:cNvPr>
          <p:cNvSpPr/>
          <p:nvPr/>
        </p:nvSpPr>
        <p:spPr>
          <a:xfrm>
            <a:off x="0" y="288590"/>
            <a:ext cx="9144000" cy="556538"/>
          </a:xfrm>
          <a:prstGeom prst="rect">
            <a:avLst/>
          </a:prstGeom>
          <a:solidFill>
            <a:srgbClr val="FF4606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0B6B40BF-21DB-45DA-835D-517A508423B6}"/>
              </a:ext>
            </a:extLst>
          </p:cNvPr>
          <p:cNvSpPr/>
          <p:nvPr/>
        </p:nvSpPr>
        <p:spPr>
          <a:xfrm>
            <a:off x="80508" y="211996"/>
            <a:ext cx="290332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33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GTH </a:t>
            </a:r>
            <a:r>
              <a:rPr lang="es-PE" sz="3300" b="1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Group</a:t>
            </a:r>
            <a:endParaRPr lang="es-PE" sz="33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31149E2-FF86-4B38-92E4-B7430BF9C864}"/>
              </a:ext>
            </a:extLst>
          </p:cNvPr>
          <p:cNvSpPr/>
          <p:nvPr/>
        </p:nvSpPr>
        <p:spPr>
          <a:xfrm>
            <a:off x="7040540" y="389189"/>
            <a:ext cx="194155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Regístrate  </a:t>
            </a:r>
            <a:r>
              <a:rPr lang="es-PE" dirty="0">
                <a:solidFill>
                  <a:schemeClr val="tx1"/>
                </a:solidFill>
                <a:latin typeface="AR CENA" panose="02000000000000000000" pitchFamily="2" charset="0"/>
              </a:rPr>
              <a:t>o </a:t>
            </a:r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 Ingresa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28516F5-6160-405B-86D0-6FE60901DC5F}"/>
              </a:ext>
            </a:extLst>
          </p:cNvPr>
          <p:cNvSpPr/>
          <p:nvPr/>
        </p:nvSpPr>
        <p:spPr>
          <a:xfrm>
            <a:off x="2493896" y="4335068"/>
            <a:ext cx="42258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700" b="1" i="1" dirty="0">
                <a:ln w="3175">
                  <a:solidFill>
                    <a:schemeClr val="tx2">
                      <a:lumMod val="75000"/>
                    </a:schemeClr>
                  </a:solidFill>
                </a:ln>
                <a:solidFill>
                  <a:schemeClr val="tx2">
                    <a:lumMod val="75000"/>
                  </a:schemeClr>
                </a:solidFill>
                <a:latin typeface="Calisto MT" panose="02040603050505030304" pitchFamily="18" charset="0"/>
              </a:rPr>
              <a:t>“Generando Oportunidades”</a:t>
            </a:r>
          </a:p>
        </p:txBody>
      </p:sp>
      <p:sp>
        <p:nvSpPr>
          <p:cNvPr id="11" name="Flecha: pentágono 10">
            <a:extLst>
              <a:ext uri="{FF2B5EF4-FFF2-40B4-BE49-F238E27FC236}">
                <a16:creationId xmlns:a16="http://schemas.microsoft.com/office/drawing/2014/main" id="{B23D8770-A79F-46ED-AFAD-D04CF9AF4E31}"/>
              </a:ext>
            </a:extLst>
          </p:cNvPr>
          <p:cNvSpPr/>
          <p:nvPr/>
        </p:nvSpPr>
        <p:spPr>
          <a:xfrm>
            <a:off x="6707403" y="4415613"/>
            <a:ext cx="2356089" cy="390152"/>
          </a:xfrm>
          <a:prstGeom prst="homePlat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dirty="0">
                <a:latin typeface="AR CENA" panose="02000000000000000000" pitchFamily="2" charset="0"/>
              </a:rPr>
              <a:t>ERES CANDIDATO</a:t>
            </a:r>
          </a:p>
        </p:txBody>
      </p:sp>
      <p:sp>
        <p:nvSpPr>
          <p:cNvPr id="20" name="Flecha: pentágono 19">
            <a:extLst>
              <a:ext uri="{FF2B5EF4-FFF2-40B4-BE49-F238E27FC236}">
                <a16:creationId xmlns:a16="http://schemas.microsoft.com/office/drawing/2014/main" id="{58787B54-2BD1-4423-9684-CB1E201964B7}"/>
              </a:ext>
            </a:extLst>
          </p:cNvPr>
          <p:cNvSpPr/>
          <p:nvPr/>
        </p:nvSpPr>
        <p:spPr>
          <a:xfrm flipH="1">
            <a:off x="80508" y="4424404"/>
            <a:ext cx="2387194" cy="390152"/>
          </a:xfrm>
          <a:prstGeom prst="homePlat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PE" dirty="0">
                <a:latin typeface="AR CENA" panose="02000000000000000000" pitchFamily="2" charset="0"/>
              </a:rPr>
              <a:t>      ERES EMPRESA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607A49E0-2743-485A-AF95-3A3574BDE79C}"/>
              </a:ext>
            </a:extLst>
          </p:cNvPr>
          <p:cNvSpPr/>
          <p:nvPr/>
        </p:nvSpPr>
        <p:spPr>
          <a:xfrm>
            <a:off x="2235425" y="5242223"/>
            <a:ext cx="2294218" cy="16004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anose="02000000000000000000" pitchFamily="2" charset="0"/>
              </a:rPr>
              <a:t>INFORMACIÓN CORPORATIVA</a:t>
            </a:r>
          </a:p>
          <a:p>
            <a:pPr marL="257175" indent="-257175">
              <a:buFont typeface="Wingdings" panose="05000000000000000000" pitchFamily="2" charset="2"/>
              <a:buChar char="v"/>
            </a:pPr>
            <a:r>
              <a:rPr lang="es-PE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anose="02000000000000000000" pitchFamily="2" charset="0"/>
              </a:rPr>
              <a:t>Nosotros</a:t>
            </a:r>
          </a:p>
          <a:p>
            <a:pPr marL="257175" indent="-257175">
              <a:buFont typeface="Wingdings" panose="05000000000000000000" pitchFamily="2" charset="2"/>
              <a:buChar char="v"/>
            </a:pPr>
            <a:r>
              <a:rPr lang="es-PE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anose="02000000000000000000" pitchFamily="2" charset="0"/>
              </a:rPr>
              <a:t>Nuestro Valores</a:t>
            </a:r>
          </a:p>
          <a:p>
            <a:pPr marL="257175" indent="-257175">
              <a:buFont typeface="Wingdings" panose="05000000000000000000" pitchFamily="2" charset="2"/>
              <a:buChar char="v"/>
            </a:pPr>
            <a:r>
              <a:rPr lang="es-PE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anose="02000000000000000000" pitchFamily="2" charset="0"/>
              </a:rPr>
              <a:t>Trabaja con nosotros</a:t>
            </a:r>
          </a:p>
          <a:p>
            <a:pPr marL="257175" indent="-257175">
              <a:buFont typeface="Wingdings" panose="05000000000000000000" pitchFamily="2" charset="2"/>
              <a:buChar char="v"/>
            </a:pPr>
            <a:r>
              <a:rPr lang="es-PE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anose="02000000000000000000" pitchFamily="2" charset="0"/>
              </a:rPr>
              <a:t>Queja y reclamos</a:t>
            </a:r>
          </a:p>
          <a:p>
            <a:endParaRPr lang="es-PE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CENA" panose="02000000000000000000" pitchFamily="2" charset="0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2B0F81B-8A16-4874-98CE-AAF0AA0A9190}"/>
              </a:ext>
            </a:extLst>
          </p:cNvPr>
          <p:cNvSpPr/>
          <p:nvPr/>
        </p:nvSpPr>
        <p:spPr>
          <a:xfrm>
            <a:off x="135605" y="6122251"/>
            <a:ext cx="1213790" cy="3231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sz="1500" dirty="0">
                <a:solidFill>
                  <a:schemeClr val="bg1"/>
                </a:solidFill>
                <a:latin typeface="AR CENA" panose="02000000000000000000" pitchFamily="2" charset="0"/>
              </a:rPr>
              <a:t>Síguenos en: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A6A9001C-A7D6-4CA2-B07C-31DDD1EC6C1D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3" t="12803" r="16393" b="83574"/>
          <a:stretch/>
        </p:blipFill>
        <p:spPr bwMode="auto">
          <a:xfrm>
            <a:off x="120425" y="6501132"/>
            <a:ext cx="1242967" cy="2802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2FD3B041-2025-44F8-9CD1-52036E74DA85}"/>
              </a:ext>
            </a:extLst>
          </p:cNvPr>
          <p:cNvSpPr/>
          <p:nvPr/>
        </p:nvSpPr>
        <p:spPr>
          <a:xfrm>
            <a:off x="5998759" y="5632247"/>
            <a:ext cx="2643672" cy="5539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1500" dirty="0">
                <a:solidFill>
                  <a:schemeClr val="bg1"/>
                </a:solidFill>
                <a:latin typeface="AR CENA" panose="02000000000000000000" pitchFamily="2" charset="0"/>
              </a:rPr>
              <a:t>Insertado de nuestras redes sociales</a:t>
            </a:r>
          </a:p>
          <a:p>
            <a:endParaRPr lang="es-PE" sz="1500" dirty="0">
              <a:solidFill>
                <a:schemeClr val="bg1"/>
              </a:solidFill>
              <a:latin typeface="AR CENA" panose="02000000000000000000" pitchFamily="2" charset="0"/>
            </a:endParaRPr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87D3623C-2875-416E-9336-FDA7D10C12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25" y="5060498"/>
            <a:ext cx="1370272" cy="1115026"/>
          </a:xfrm>
          <a:prstGeom prst="rect">
            <a:avLst/>
          </a:prstGeom>
        </p:spPr>
      </p:pic>
      <p:pic>
        <p:nvPicPr>
          <p:cNvPr id="39" name="Imagen 38">
            <a:extLst>
              <a:ext uri="{FF2B5EF4-FFF2-40B4-BE49-F238E27FC236}">
                <a16:creationId xmlns:a16="http://schemas.microsoft.com/office/drawing/2014/main" id="{E77CA882-1B26-4BD8-9E00-74F091A78F77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87" t="77594" r="581" b="4969"/>
          <a:stretch/>
        </p:blipFill>
        <p:spPr bwMode="auto">
          <a:xfrm>
            <a:off x="7655168" y="6270886"/>
            <a:ext cx="1419726" cy="5024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09AD5533-F5A3-4356-A2E5-F17A9DAFA1C1}"/>
              </a:ext>
            </a:extLst>
          </p:cNvPr>
          <p:cNvSpPr/>
          <p:nvPr/>
        </p:nvSpPr>
        <p:spPr>
          <a:xfrm>
            <a:off x="173484" y="-41698"/>
            <a:ext cx="2294218" cy="3385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anose="02000000000000000000" pitchFamily="2" charset="0"/>
              </a:rPr>
              <a:t>INFORMACIÓN CORPORATIVA</a:t>
            </a:r>
          </a:p>
        </p:txBody>
      </p:sp>
    </p:spTree>
    <p:extLst>
      <p:ext uri="{BB962C8B-B14F-4D97-AF65-F5344CB8AC3E}">
        <p14:creationId xmlns:p14="http://schemas.microsoft.com/office/powerpoint/2010/main" val="2630981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FC416B6F-ABFF-4170-8BD3-2ECC125A2C34}"/>
              </a:ext>
            </a:extLst>
          </p:cNvPr>
          <p:cNvSpPr/>
          <p:nvPr/>
        </p:nvSpPr>
        <p:spPr>
          <a:xfrm rot="2849919">
            <a:off x="1109641" y="4973194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25D4A941-2C1B-4686-9A49-DC23E950A491}"/>
              </a:ext>
            </a:extLst>
          </p:cNvPr>
          <p:cNvSpPr/>
          <p:nvPr/>
        </p:nvSpPr>
        <p:spPr>
          <a:xfrm rot="2849919">
            <a:off x="5617210" y="5050863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87630DD7-8EE3-4EA7-9D68-E15CBAD6E891}"/>
              </a:ext>
            </a:extLst>
          </p:cNvPr>
          <p:cNvSpPr/>
          <p:nvPr/>
        </p:nvSpPr>
        <p:spPr>
          <a:xfrm rot="2849919">
            <a:off x="4154183" y="4973195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1E625DF2-110B-4973-9234-BF0744E58576}"/>
              </a:ext>
            </a:extLst>
          </p:cNvPr>
          <p:cNvSpPr/>
          <p:nvPr/>
        </p:nvSpPr>
        <p:spPr>
          <a:xfrm rot="2849919">
            <a:off x="2657237" y="5000550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F67B6BB2-B571-4234-A65F-242D0189F14D}"/>
              </a:ext>
            </a:extLst>
          </p:cNvPr>
          <p:cNvSpPr/>
          <p:nvPr/>
        </p:nvSpPr>
        <p:spPr>
          <a:xfrm rot="2849919">
            <a:off x="7080237" y="5050865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9045B0E7-D594-4DF3-A6CE-329F68BFC98A}"/>
              </a:ext>
            </a:extLst>
          </p:cNvPr>
          <p:cNvSpPr/>
          <p:nvPr/>
        </p:nvSpPr>
        <p:spPr>
          <a:xfrm rot="2849919">
            <a:off x="-166787" y="4893823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2" name="Rectángulo: esquinas redondeadas 31">
            <a:extLst>
              <a:ext uri="{FF2B5EF4-FFF2-40B4-BE49-F238E27FC236}">
                <a16:creationId xmlns:a16="http://schemas.microsoft.com/office/drawing/2014/main" id="{01FE40DA-5143-48B8-85E7-EFFAC1B84743}"/>
              </a:ext>
            </a:extLst>
          </p:cNvPr>
          <p:cNvSpPr/>
          <p:nvPr/>
        </p:nvSpPr>
        <p:spPr>
          <a:xfrm rot="2849919">
            <a:off x="8329270" y="5050864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0F0CAD08-6C67-470C-93B8-56164731F1C0}"/>
              </a:ext>
            </a:extLst>
          </p:cNvPr>
          <p:cNvSpPr/>
          <p:nvPr/>
        </p:nvSpPr>
        <p:spPr>
          <a:xfrm rot="2849919">
            <a:off x="1150078" y="3492341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4" name="Rectángulo: esquinas redondeadas 33">
            <a:extLst>
              <a:ext uri="{FF2B5EF4-FFF2-40B4-BE49-F238E27FC236}">
                <a16:creationId xmlns:a16="http://schemas.microsoft.com/office/drawing/2014/main" id="{24331FBC-9169-4A56-A4EB-8199C2E0C922}"/>
              </a:ext>
            </a:extLst>
          </p:cNvPr>
          <p:cNvSpPr/>
          <p:nvPr/>
        </p:nvSpPr>
        <p:spPr>
          <a:xfrm rot="2849919">
            <a:off x="5657647" y="3570010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CF2C3E5D-C4C5-4BBA-81F5-704A8A481C6F}"/>
              </a:ext>
            </a:extLst>
          </p:cNvPr>
          <p:cNvSpPr/>
          <p:nvPr/>
        </p:nvSpPr>
        <p:spPr>
          <a:xfrm rot="2849919">
            <a:off x="4194620" y="3492342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6" name="Rectángulo: esquinas redondeadas 35">
            <a:extLst>
              <a:ext uri="{FF2B5EF4-FFF2-40B4-BE49-F238E27FC236}">
                <a16:creationId xmlns:a16="http://schemas.microsoft.com/office/drawing/2014/main" id="{F9972BF2-75BF-4D0B-A9AF-041E63B10ECA}"/>
              </a:ext>
            </a:extLst>
          </p:cNvPr>
          <p:cNvSpPr/>
          <p:nvPr/>
        </p:nvSpPr>
        <p:spPr>
          <a:xfrm rot="2849919">
            <a:off x="2697674" y="3519697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7" name="Rectángulo: esquinas redondeadas 36">
            <a:extLst>
              <a:ext uri="{FF2B5EF4-FFF2-40B4-BE49-F238E27FC236}">
                <a16:creationId xmlns:a16="http://schemas.microsoft.com/office/drawing/2014/main" id="{98535D5B-36D9-4F75-8EB2-EF6347B4791C}"/>
              </a:ext>
            </a:extLst>
          </p:cNvPr>
          <p:cNvSpPr/>
          <p:nvPr/>
        </p:nvSpPr>
        <p:spPr>
          <a:xfrm rot="2849919">
            <a:off x="7120674" y="3570012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8" name="Rectángulo: esquinas redondeadas 37">
            <a:extLst>
              <a:ext uri="{FF2B5EF4-FFF2-40B4-BE49-F238E27FC236}">
                <a16:creationId xmlns:a16="http://schemas.microsoft.com/office/drawing/2014/main" id="{ADE8AAD9-7222-4FFB-8F33-24FE40FDFBB8}"/>
              </a:ext>
            </a:extLst>
          </p:cNvPr>
          <p:cNvSpPr/>
          <p:nvPr/>
        </p:nvSpPr>
        <p:spPr>
          <a:xfrm rot="2849919">
            <a:off x="-126350" y="3412970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9" name="Rectángulo: esquinas redondeadas 38">
            <a:extLst>
              <a:ext uri="{FF2B5EF4-FFF2-40B4-BE49-F238E27FC236}">
                <a16:creationId xmlns:a16="http://schemas.microsoft.com/office/drawing/2014/main" id="{46B0A2D0-580E-4D02-BA75-0F63ADA7BBFE}"/>
              </a:ext>
            </a:extLst>
          </p:cNvPr>
          <p:cNvSpPr/>
          <p:nvPr/>
        </p:nvSpPr>
        <p:spPr>
          <a:xfrm rot="2849919">
            <a:off x="8369707" y="3570011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0" name="Rectángulo: esquinas redondeadas 39">
            <a:extLst>
              <a:ext uri="{FF2B5EF4-FFF2-40B4-BE49-F238E27FC236}">
                <a16:creationId xmlns:a16="http://schemas.microsoft.com/office/drawing/2014/main" id="{42E6F9DE-A4D6-414E-B060-6A986480F8C8}"/>
              </a:ext>
            </a:extLst>
          </p:cNvPr>
          <p:cNvSpPr/>
          <p:nvPr/>
        </p:nvSpPr>
        <p:spPr>
          <a:xfrm rot="2849919">
            <a:off x="1092407" y="2054465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1" name="Rectángulo: esquinas redondeadas 40">
            <a:extLst>
              <a:ext uri="{FF2B5EF4-FFF2-40B4-BE49-F238E27FC236}">
                <a16:creationId xmlns:a16="http://schemas.microsoft.com/office/drawing/2014/main" id="{47476EDF-9F63-4B1D-8AD3-620E08D90330}"/>
              </a:ext>
            </a:extLst>
          </p:cNvPr>
          <p:cNvSpPr/>
          <p:nvPr/>
        </p:nvSpPr>
        <p:spPr>
          <a:xfrm rot="2849919">
            <a:off x="5599976" y="2132134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2" name="Rectángulo: esquinas redondeadas 41">
            <a:extLst>
              <a:ext uri="{FF2B5EF4-FFF2-40B4-BE49-F238E27FC236}">
                <a16:creationId xmlns:a16="http://schemas.microsoft.com/office/drawing/2014/main" id="{40B02FF3-A257-4AA4-9348-BC9E722889F3}"/>
              </a:ext>
            </a:extLst>
          </p:cNvPr>
          <p:cNvSpPr/>
          <p:nvPr/>
        </p:nvSpPr>
        <p:spPr>
          <a:xfrm rot="2849919">
            <a:off x="4136949" y="2054466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87B179A8-BDEF-4BC8-8638-2612DE7B6ADC}"/>
              </a:ext>
            </a:extLst>
          </p:cNvPr>
          <p:cNvSpPr/>
          <p:nvPr/>
        </p:nvSpPr>
        <p:spPr>
          <a:xfrm rot="2849919">
            <a:off x="2640003" y="2081821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4" name="Rectángulo: esquinas redondeadas 43">
            <a:extLst>
              <a:ext uri="{FF2B5EF4-FFF2-40B4-BE49-F238E27FC236}">
                <a16:creationId xmlns:a16="http://schemas.microsoft.com/office/drawing/2014/main" id="{F6DF6928-38C3-4C11-A5B3-9FB1F7CF8B90}"/>
              </a:ext>
            </a:extLst>
          </p:cNvPr>
          <p:cNvSpPr/>
          <p:nvPr/>
        </p:nvSpPr>
        <p:spPr>
          <a:xfrm rot="2849919">
            <a:off x="7063003" y="2132136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5" name="Rectángulo: esquinas redondeadas 44">
            <a:extLst>
              <a:ext uri="{FF2B5EF4-FFF2-40B4-BE49-F238E27FC236}">
                <a16:creationId xmlns:a16="http://schemas.microsoft.com/office/drawing/2014/main" id="{0E0A98DC-4AFF-4DFD-849B-8714D7A476F0}"/>
              </a:ext>
            </a:extLst>
          </p:cNvPr>
          <p:cNvSpPr/>
          <p:nvPr/>
        </p:nvSpPr>
        <p:spPr>
          <a:xfrm rot="2849919">
            <a:off x="-184021" y="1975094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1714FA84-2610-4F2A-81E5-27E305D5C1A0}"/>
              </a:ext>
            </a:extLst>
          </p:cNvPr>
          <p:cNvSpPr/>
          <p:nvPr/>
        </p:nvSpPr>
        <p:spPr>
          <a:xfrm rot="2849919">
            <a:off x="8312036" y="2132135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7" name="Rectángulo: esquinas redondeadas 46">
            <a:extLst>
              <a:ext uri="{FF2B5EF4-FFF2-40B4-BE49-F238E27FC236}">
                <a16:creationId xmlns:a16="http://schemas.microsoft.com/office/drawing/2014/main" id="{7B0006CD-890A-4AF5-AACF-F4192CEF8ACD}"/>
              </a:ext>
            </a:extLst>
          </p:cNvPr>
          <p:cNvSpPr/>
          <p:nvPr/>
        </p:nvSpPr>
        <p:spPr>
          <a:xfrm rot="2849919">
            <a:off x="1150076" y="696488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8" name="Rectángulo: esquinas redondeadas 47">
            <a:extLst>
              <a:ext uri="{FF2B5EF4-FFF2-40B4-BE49-F238E27FC236}">
                <a16:creationId xmlns:a16="http://schemas.microsoft.com/office/drawing/2014/main" id="{260BAF2E-1EE3-4D40-8057-0E3AA34239B9}"/>
              </a:ext>
            </a:extLst>
          </p:cNvPr>
          <p:cNvSpPr/>
          <p:nvPr/>
        </p:nvSpPr>
        <p:spPr>
          <a:xfrm rot="2849919">
            <a:off x="5657645" y="774157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9" name="Rectángulo: esquinas redondeadas 48">
            <a:extLst>
              <a:ext uri="{FF2B5EF4-FFF2-40B4-BE49-F238E27FC236}">
                <a16:creationId xmlns:a16="http://schemas.microsoft.com/office/drawing/2014/main" id="{68E4A4B9-55CB-474D-9B81-271A0FD438E6}"/>
              </a:ext>
            </a:extLst>
          </p:cNvPr>
          <p:cNvSpPr/>
          <p:nvPr/>
        </p:nvSpPr>
        <p:spPr>
          <a:xfrm rot="2849919">
            <a:off x="4194618" y="696489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0" name="Rectángulo: esquinas redondeadas 49">
            <a:extLst>
              <a:ext uri="{FF2B5EF4-FFF2-40B4-BE49-F238E27FC236}">
                <a16:creationId xmlns:a16="http://schemas.microsoft.com/office/drawing/2014/main" id="{0B3A55E5-5332-44B1-9D7D-DC78BEE0245D}"/>
              </a:ext>
            </a:extLst>
          </p:cNvPr>
          <p:cNvSpPr/>
          <p:nvPr/>
        </p:nvSpPr>
        <p:spPr>
          <a:xfrm rot="2849919">
            <a:off x="2697672" y="723844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1" name="Rectángulo: esquinas redondeadas 50">
            <a:extLst>
              <a:ext uri="{FF2B5EF4-FFF2-40B4-BE49-F238E27FC236}">
                <a16:creationId xmlns:a16="http://schemas.microsoft.com/office/drawing/2014/main" id="{2DE9DC1B-D0A7-4233-A9C8-721ED4F14803}"/>
              </a:ext>
            </a:extLst>
          </p:cNvPr>
          <p:cNvSpPr/>
          <p:nvPr/>
        </p:nvSpPr>
        <p:spPr>
          <a:xfrm rot="2849919">
            <a:off x="7120672" y="774159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2" name="Rectángulo: esquinas redondeadas 51">
            <a:extLst>
              <a:ext uri="{FF2B5EF4-FFF2-40B4-BE49-F238E27FC236}">
                <a16:creationId xmlns:a16="http://schemas.microsoft.com/office/drawing/2014/main" id="{513E5596-EFEE-4332-A013-7859CF15B302}"/>
              </a:ext>
            </a:extLst>
          </p:cNvPr>
          <p:cNvSpPr/>
          <p:nvPr/>
        </p:nvSpPr>
        <p:spPr>
          <a:xfrm rot="2849919">
            <a:off x="-126352" y="617117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3" name="Rectángulo: esquinas redondeadas 52">
            <a:extLst>
              <a:ext uri="{FF2B5EF4-FFF2-40B4-BE49-F238E27FC236}">
                <a16:creationId xmlns:a16="http://schemas.microsoft.com/office/drawing/2014/main" id="{68E6BD1D-708C-4A91-AB27-75DAD0FC237D}"/>
              </a:ext>
            </a:extLst>
          </p:cNvPr>
          <p:cNvSpPr/>
          <p:nvPr/>
        </p:nvSpPr>
        <p:spPr>
          <a:xfrm rot="2849919">
            <a:off x="8369705" y="774158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1" name="Rectángulo: esquinas redondeadas 60">
            <a:extLst>
              <a:ext uri="{FF2B5EF4-FFF2-40B4-BE49-F238E27FC236}">
                <a16:creationId xmlns:a16="http://schemas.microsoft.com/office/drawing/2014/main" id="{F8649FA2-2EAF-4736-8DD1-25682BBA7A8D}"/>
              </a:ext>
            </a:extLst>
          </p:cNvPr>
          <p:cNvSpPr/>
          <p:nvPr/>
        </p:nvSpPr>
        <p:spPr>
          <a:xfrm rot="2849919">
            <a:off x="1150075" y="-657671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2" name="Rectángulo: esquinas redondeadas 61">
            <a:extLst>
              <a:ext uri="{FF2B5EF4-FFF2-40B4-BE49-F238E27FC236}">
                <a16:creationId xmlns:a16="http://schemas.microsoft.com/office/drawing/2014/main" id="{72EC5286-CB15-47CD-A93B-5057B6575A5A}"/>
              </a:ext>
            </a:extLst>
          </p:cNvPr>
          <p:cNvSpPr/>
          <p:nvPr/>
        </p:nvSpPr>
        <p:spPr>
          <a:xfrm rot="2849919">
            <a:off x="5657644" y="-580002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3" name="Rectángulo: esquinas redondeadas 62">
            <a:extLst>
              <a:ext uri="{FF2B5EF4-FFF2-40B4-BE49-F238E27FC236}">
                <a16:creationId xmlns:a16="http://schemas.microsoft.com/office/drawing/2014/main" id="{B6397CF0-235E-42F5-B6D1-FEBB4E2B7769}"/>
              </a:ext>
            </a:extLst>
          </p:cNvPr>
          <p:cNvSpPr/>
          <p:nvPr/>
        </p:nvSpPr>
        <p:spPr>
          <a:xfrm rot="2849919">
            <a:off x="4194617" y="-657670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4" name="Rectángulo: esquinas redondeadas 63">
            <a:extLst>
              <a:ext uri="{FF2B5EF4-FFF2-40B4-BE49-F238E27FC236}">
                <a16:creationId xmlns:a16="http://schemas.microsoft.com/office/drawing/2014/main" id="{7BD7B7E6-A4AD-4087-8A6C-59246185D150}"/>
              </a:ext>
            </a:extLst>
          </p:cNvPr>
          <p:cNvSpPr/>
          <p:nvPr/>
        </p:nvSpPr>
        <p:spPr>
          <a:xfrm rot="2849919">
            <a:off x="2697671" y="-630315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6" name="Rectángulo: esquinas redondeadas 65">
            <a:extLst>
              <a:ext uri="{FF2B5EF4-FFF2-40B4-BE49-F238E27FC236}">
                <a16:creationId xmlns:a16="http://schemas.microsoft.com/office/drawing/2014/main" id="{DBB4E79E-B1F0-4BAD-82F2-125D94673725}"/>
              </a:ext>
            </a:extLst>
          </p:cNvPr>
          <p:cNvSpPr/>
          <p:nvPr/>
        </p:nvSpPr>
        <p:spPr>
          <a:xfrm rot="2849919">
            <a:off x="-126353" y="-737042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7" name="Rectángulo: esquinas redondeadas 66">
            <a:extLst>
              <a:ext uri="{FF2B5EF4-FFF2-40B4-BE49-F238E27FC236}">
                <a16:creationId xmlns:a16="http://schemas.microsoft.com/office/drawing/2014/main" id="{F99676EB-1DEE-4CFE-958E-68C3674DBB72}"/>
              </a:ext>
            </a:extLst>
          </p:cNvPr>
          <p:cNvSpPr/>
          <p:nvPr/>
        </p:nvSpPr>
        <p:spPr>
          <a:xfrm rot="2849919">
            <a:off x="8369704" y="-580001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8" name="Rectángulo: esquinas redondeadas 67">
            <a:extLst>
              <a:ext uri="{FF2B5EF4-FFF2-40B4-BE49-F238E27FC236}">
                <a16:creationId xmlns:a16="http://schemas.microsoft.com/office/drawing/2014/main" id="{79AE3221-366E-4A97-8F7C-DB0FCC172B92}"/>
              </a:ext>
            </a:extLst>
          </p:cNvPr>
          <p:cNvSpPr/>
          <p:nvPr/>
        </p:nvSpPr>
        <p:spPr>
          <a:xfrm rot="2849919">
            <a:off x="1343721" y="6199833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9" name="Rectángulo: esquinas redondeadas 68">
            <a:extLst>
              <a:ext uri="{FF2B5EF4-FFF2-40B4-BE49-F238E27FC236}">
                <a16:creationId xmlns:a16="http://schemas.microsoft.com/office/drawing/2014/main" id="{CF399465-92EB-410D-8457-62D811E00FC2}"/>
              </a:ext>
            </a:extLst>
          </p:cNvPr>
          <p:cNvSpPr/>
          <p:nvPr/>
        </p:nvSpPr>
        <p:spPr>
          <a:xfrm rot="2849919">
            <a:off x="5851290" y="6277502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0" name="Rectángulo: esquinas redondeadas 69">
            <a:extLst>
              <a:ext uri="{FF2B5EF4-FFF2-40B4-BE49-F238E27FC236}">
                <a16:creationId xmlns:a16="http://schemas.microsoft.com/office/drawing/2014/main" id="{F6F9FAD8-3563-4DE9-B80E-C658A8FE7676}"/>
              </a:ext>
            </a:extLst>
          </p:cNvPr>
          <p:cNvSpPr/>
          <p:nvPr/>
        </p:nvSpPr>
        <p:spPr>
          <a:xfrm rot="2849919">
            <a:off x="4388263" y="6199834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1" name="Rectángulo: esquinas redondeadas 70">
            <a:extLst>
              <a:ext uri="{FF2B5EF4-FFF2-40B4-BE49-F238E27FC236}">
                <a16:creationId xmlns:a16="http://schemas.microsoft.com/office/drawing/2014/main" id="{763DEBA6-3430-45CF-8901-5221FC955377}"/>
              </a:ext>
            </a:extLst>
          </p:cNvPr>
          <p:cNvSpPr/>
          <p:nvPr/>
        </p:nvSpPr>
        <p:spPr>
          <a:xfrm rot="2849919">
            <a:off x="2891317" y="6227189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2" name="Rectángulo: esquinas redondeadas 71">
            <a:extLst>
              <a:ext uri="{FF2B5EF4-FFF2-40B4-BE49-F238E27FC236}">
                <a16:creationId xmlns:a16="http://schemas.microsoft.com/office/drawing/2014/main" id="{E6EE6CAB-C438-4243-A242-78619644FD9A}"/>
              </a:ext>
            </a:extLst>
          </p:cNvPr>
          <p:cNvSpPr/>
          <p:nvPr/>
        </p:nvSpPr>
        <p:spPr>
          <a:xfrm rot="2849919">
            <a:off x="7314317" y="6277504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3" name="Rectángulo: esquinas redondeadas 72">
            <a:extLst>
              <a:ext uri="{FF2B5EF4-FFF2-40B4-BE49-F238E27FC236}">
                <a16:creationId xmlns:a16="http://schemas.microsoft.com/office/drawing/2014/main" id="{C2964B5D-A117-4051-9EA7-977F0CB28D61}"/>
              </a:ext>
            </a:extLst>
          </p:cNvPr>
          <p:cNvSpPr/>
          <p:nvPr/>
        </p:nvSpPr>
        <p:spPr>
          <a:xfrm rot="2849919">
            <a:off x="67293" y="6120462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4" name="Rectángulo: esquinas redondeadas 73">
            <a:extLst>
              <a:ext uri="{FF2B5EF4-FFF2-40B4-BE49-F238E27FC236}">
                <a16:creationId xmlns:a16="http://schemas.microsoft.com/office/drawing/2014/main" id="{7666336F-2E2D-4FE5-A0D5-6B5028412C1F}"/>
              </a:ext>
            </a:extLst>
          </p:cNvPr>
          <p:cNvSpPr/>
          <p:nvPr/>
        </p:nvSpPr>
        <p:spPr>
          <a:xfrm rot="2849919">
            <a:off x="8563350" y="6277503"/>
            <a:ext cx="1451109" cy="145110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" name="Rectángulo 3"/>
          <p:cNvSpPr/>
          <p:nvPr/>
        </p:nvSpPr>
        <p:spPr>
          <a:xfrm>
            <a:off x="3257888" y="368003"/>
            <a:ext cx="2641899" cy="856439"/>
          </a:xfrm>
          <a:prstGeom prst="rect">
            <a:avLst/>
          </a:prstGeom>
          <a:solidFill>
            <a:srgbClr val="FF66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4" name="Rectángulo 53"/>
          <p:cNvSpPr/>
          <p:nvPr/>
        </p:nvSpPr>
        <p:spPr>
          <a:xfrm>
            <a:off x="485491" y="358150"/>
            <a:ext cx="2641899" cy="856439"/>
          </a:xfrm>
          <a:prstGeom prst="rect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5" name="Rectángulo 54"/>
          <p:cNvSpPr/>
          <p:nvPr/>
        </p:nvSpPr>
        <p:spPr>
          <a:xfrm>
            <a:off x="6029694" y="368002"/>
            <a:ext cx="2641899" cy="856439"/>
          </a:xfrm>
          <a:prstGeom prst="rect">
            <a:avLst/>
          </a:prstGeom>
          <a:solidFill>
            <a:srgbClr val="FF865B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6" name="Rectángulo 55"/>
          <p:cNvSpPr/>
          <p:nvPr/>
        </p:nvSpPr>
        <p:spPr>
          <a:xfrm>
            <a:off x="3259160" y="1271956"/>
            <a:ext cx="2641899" cy="552957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7" name="Rectángulo 56"/>
          <p:cNvSpPr/>
          <p:nvPr/>
        </p:nvSpPr>
        <p:spPr>
          <a:xfrm>
            <a:off x="6010456" y="1257827"/>
            <a:ext cx="2641899" cy="55437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8" name="Rectángulo 57"/>
          <p:cNvSpPr/>
          <p:nvPr/>
        </p:nvSpPr>
        <p:spPr>
          <a:xfrm>
            <a:off x="483047" y="1252176"/>
            <a:ext cx="2641899" cy="554935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E8636F8B-AB10-4071-9C0F-2160B443BEA6}"/>
              </a:ext>
            </a:extLst>
          </p:cNvPr>
          <p:cNvSpPr/>
          <p:nvPr/>
        </p:nvSpPr>
        <p:spPr>
          <a:xfrm>
            <a:off x="486839" y="824830"/>
            <a:ext cx="268275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s-PE" sz="2800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  <a:p>
            <a:pPr algn="ctr"/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Desde </a:t>
            </a:r>
            <a:r>
              <a:rPr lang="es-PE" sz="3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2</a:t>
            </a:r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 procesos</a:t>
            </a:r>
          </a:p>
          <a:p>
            <a:pPr algn="ctr"/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de Reclutamiento </a:t>
            </a:r>
          </a:p>
          <a:p>
            <a:pPr algn="ctr"/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al mes.</a:t>
            </a:r>
          </a:p>
          <a:p>
            <a:pPr algn="ctr"/>
            <a:endParaRPr lang="es-PE" sz="2200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701068" y="461089"/>
            <a:ext cx="21101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3200" u="sng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BASIC PACK</a:t>
            </a:r>
          </a:p>
        </p:txBody>
      </p:sp>
      <p:sp>
        <p:nvSpPr>
          <p:cNvPr id="8" name="Rectángulo 7"/>
          <p:cNvSpPr/>
          <p:nvPr/>
        </p:nvSpPr>
        <p:spPr>
          <a:xfrm>
            <a:off x="825130" y="2601606"/>
            <a:ext cx="18590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40% - RBM</a:t>
            </a:r>
          </a:p>
        </p:txBody>
      </p:sp>
      <p:cxnSp>
        <p:nvCxnSpPr>
          <p:cNvPr id="10" name="Conector recto 9"/>
          <p:cNvCxnSpPr/>
          <p:nvPr/>
        </p:nvCxnSpPr>
        <p:spPr>
          <a:xfrm>
            <a:off x="572913" y="2579432"/>
            <a:ext cx="2397132" cy="1627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/>
          <p:cNvCxnSpPr/>
          <p:nvPr/>
        </p:nvCxnSpPr>
        <p:spPr>
          <a:xfrm>
            <a:off x="586884" y="3081844"/>
            <a:ext cx="2397132" cy="1627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/>
          <p:nvPr/>
        </p:nvCxnSpPr>
        <p:spPr>
          <a:xfrm>
            <a:off x="3384937" y="3085634"/>
            <a:ext cx="2397132" cy="1627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/>
          <p:nvPr/>
        </p:nvCxnSpPr>
        <p:spPr>
          <a:xfrm>
            <a:off x="6132839" y="2594823"/>
            <a:ext cx="2397132" cy="1627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/>
          <p:nvPr/>
        </p:nvCxnSpPr>
        <p:spPr>
          <a:xfrm>
            <a:off x="6092724" y="3097047"/>
            <a:ext cx="2397132" cy="1627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/>
          <p:nvPr/>
        </p:nvCxnSpPr>
        <p:spPr>
          <a:xfrm>
            <a:off x="3391924" y="2587955"/>
            <a:ext cx="2397132" cy="1627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ángulo 78"/>
          <p:cNvSpPr/>
          <p:nvPr/>
        </p:nvSpPr>
        <p:spPr>
          <a:xfrm>
            <a:off x="3623346" y="2606957"/>
            <a:ext cx="18590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35% - RBM</a:t>
            </a:r>
          </a:p>
        </p:txBody>
      </p:sp>
      <p:sp>
        <p:nvSpPr>
          <p:cNvPr id="80" name="Rectángulo 79"/>
          <p:cNvSpPr/>
          <p:nvPr/>
        </p:nvSpPr>
        <p:spPr>
          <a:xfrm>
            <a:off x="6356053" y="2599953"/>
            <a:ext cx="18590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30% - RBM</a:t>
            </a:r>
          </a:p>
        </p:txBody>
      </p:sp>
      <p:sp>
        <p:nvSpPr>
          <p:cNvPr id="84" name="Rectángulo 83"/>
          <p:cNvSpPr/>
          <p:nvPr/>
        </p:nvSpPr>
        <p:spPr>
          <a:xfrm>
            <a:off x="5995444" y="515926"/>
            <a:ext cx="28082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3200" u="sng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PACK PREMIUM</a:t>
            </a:r>
          </a:p>
        </p:txBody>
      </p:sp>
      <p:sp>
        <p:nvSpPr>
          <p:cNvPr id="85" name="Rectángulo 84"/>
          <p:cNvSpPr/>
          <p:nvPr/>
        </p:nvSpPr>
        <p:spPr>
          <a:xfrm>
            <a:off x="3367818" y="498516"/>
            <a:ext cx="24954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3200" u="sng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MEDIUM PACK</a:t>
            </a:r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E8636F8B-AB10-4071-9C0F-2160B443BEA6}"/>
              </a:ext>
            </a:extLst>
          </p:cNvPr>
          <p:cNvSpPr/>
          <p:nvPr/>
        </p:nvSpPr>
        <p:spPr>
          <a:xfrm>
            <a:off x="5965190" y="898126"/>
            <a:ext cx="268275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s-PE" sz="2800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  <a:p>
            <a:pPr algn="ctr"/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Desde </a:t>
            </a:r>
            <a:r>
              <a:rPr lang="es-PE" sz="3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8</a:t>
            </a:r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 procesos</a:t>
            </a:r>
          </a:p>
          <a:p>
            <a:pPr algn="ctr"/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de Reclutamiento </a:t>
            </a:r>
          </a:p>
          <a:p>
            <a:pPr algn="ctr"/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al mes.</a:t>
            </a:r>
          </a:p>
          <a:p>
            <a:pPr algn="ctr"/>
            <a:endParaRPr lang="es-PE" sz="2200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E8636F8B-AB10-4071-9C0F-2160B443BEA6}"/>
              </a:ext>
            </a:extLst>
          </p:cNvPr>
          <p:cNvSpPr/>
          <p:nvPr/>
        </p:nvSpPr>
        <p:spPr>
          <a:xfrm>
            <a:off x="3252858" y="876009"/>
            <a:ext cx="268275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s-PE" sz="2800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  <a:p>
            <a:pPr algn="ctr"/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Desde </a:t>
            </a:r>
            <a:r>
              <a:rPr lang="es-PE" sz="3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5</a:t>
            </a:r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 procesos</a:t>
            </a:r>
          </a:p>
          <a:p>
            <a:pPr algn="ctr"/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de Reclutamiento </a:t>
            </a:r>
          </a:p>
          <a:p>
            <a:pPr algn="ctr"/>
            <a:r>
              <a:rPr lang="es-PE" sz="22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al mes.</a:t>
            </a:r>
          </a:p>
          <a:p>
            <a:pPr algn="ctr"/>
            <a:endParaRPr lang="es-PE" sz="2200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598669" y="3581496"/>
            <a:ext cx="239043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Garantía de 3 meses.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Publicación en nuestra bolsa de trabajo.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Procesos confidenciales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Publicaciones en nuestras rede sociales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Antecedentes personales de cada finalista por proceso.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/>
          </a:p>
        </p:txBody>
      </p:sp>
      <p:sp>
        <p:nvSpPr>
          <p:cNvPr id="88" name="Rectángulo 87"/>
          <p:cNvSpPr/>
          <p:nvPr/>
        </p:nvSpPr>
        <p:spPr>
          <a:xfrm>
            <a:off x="3294178" y="3586049"/>
            <a:ext cx="257675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Garantía de 3 meses.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1 Capacitación gratuita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Encuesta de satisfacción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Publicación en nuestra bolsa de trabajo.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Procesos confidenciales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Publicaciones en nuestras rede sociales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Antecedentes personales de cada finalista por proceso.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/>
          </a:p>
        </p:txBody>
      </p:sp>
      <p:sp>
        <p:nvSpPr>
          <p:cNvPr id="89" name="Rectángulo 88"/>
          <p:cNvSpPr/>
          <p:nvPr/>
        </p:nvSpPr>
        <p:spPr>
          <a:xfrm>
            <a:off x="6056480" y="3630796"/>
            <a:ext cx="254698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Garantía de 3 meses.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2 Capacitación gratuita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Encuesta de satisfacción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Publicación en nuestra bolsa de trabajo.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Procesos confidenciales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Publicaciones en nuestras rede sociales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rgbClr val="5C728F"/>
                </a:solidFill>
                <a:latin typeface="AR CENA" panose="02000000000000000000" pitchFamily="2" charset="0"/>
              </a:rPr>
              <a:t>Antecedentes personales de cada finalista por proceso.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>
              <a:solidFill>
                <a:schemeClr val="tx2">
                  <a:lumMod val="7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/>
          </a:p>
        </p:txBody>
      </p:sp>
      <p:sp>
        <p:nvSpPr>
          <p:cNvPr id="90" name="Flecha: pentágono 18">
            <a:extLst>
              <a:ext uri="{FF2B5EF4-FFF2-40B4-BE49-F238E27FC236}">
                <a16:creationId xmlns:a16="http://schemas.microsoft.com/office/drawing/2014/main" id="{F11B281F-96C9-41A5-9B3E-AD5EE304615D}"/>
              </a:ext>
            </a:extLst>
          </p:cNvPr>
          <p:cNvSpPr/>
          <p:nvPr/>
        </p:nvSpPr>
        <p:spPr>
          <a:xfrm>
            <a:off x="1126406" y="3156915"/>
            <a:ext cx="1463415" cy="423176"/>
          </a:xfrm>
          <a:prstGeom prst="homePlate">
            <a:avLst>
              <a:gd name="adj" fmla="val 0"/>
            </a:avLst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sz="2000" b="1" dirty="0">
                <a:latin typeface="AR CENA" panose="02000000000000000000" pitchFamily="2" charset="0"/>
              </a:rPr>
              <a:t>BENEFICIOS</a:t>
            </a:r>
          </a:p>
        </p:txBody>
      </p:sp>
      <p:sp>
        <p:nvSpPr>
          <p:cNvPr id="91" name="Flecha: pentágono 18">
            <a:extLst>
              <a:ext uri="{FF2B5EF4-FFF2-40B4-BE49-F238E27FC236}">
                <a16:creationId xmlns:a16="http://schemas.microsoft.com/office/drawing/2014/main" id="{F11B281F-96C9-41A5-9B3E-AD5EE304615D}"/>
              </a:ext>
            </a:extLst>
          </p:cNvPr>
          <p:cNvSpPr/>
          <p:nvPr/>
        </p:nvSpPr>
        <p:spPr>
          <a:xfrm>
            <a:off x="6606730" y="3146703"/>
            <a:ext cx="1463415" cy="423176"/>
          </a:xfrm>
          <a:prstGeom prst="homePlate">
            <a:avLst>
              <a:gd name="adj" fmla="val 0"/>
            </a:avLst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sz="2000" b="1" dirty="0">
                <a:latin typeface="AR CENA" panose="02000000000000000000" pitchFamily="2" charset="0"/>
              </a:rPr>
              <a:t>BENEFICIOS</a:t>
            </a:r>
          </a:p>
        </p:txBody>
      </p:sp>
      <p:sp>
        <p:nvSpPr>
          <p:cNvPr id="92" name="Flecha: pentágono 18">
            <a:extLst>
              <a:ext uri="{FF2B5EF4-FFF2-40B4-BE49-F238E27FC236}">
                <a16:creationId xmlns:a16="http://schemas.microsoft.com/office/drawing/2014/main" id="{F11B281F-96C9-41A5-9B3E-AD5EE304615D}"/>
              </a:ext>
            </a:extLst>
          </p:cNvPr>
          <p:cNvSpPr/>
          <p:nvPr/>
        </p:nvSpPr>
        <p:spPr>
          <a:xfrm>
            <a:off x="3826031" y="3164918"/>
            <a:ext cx="1463415" cy="423176"/>
          </a:xfrm>
          <a:prstGeom prst="homePlate">
            <a:avLst>
              <a:gd name="adj" fmla="val 0"/>
            </a:avLst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sz="2000" b="1" dirty="0">
                <a:latin typeface="AR CENA" panose="02000000000000000000" pitchFamily="2" charset="0"/>
              </a:rPr>
              <a:t>BENEFICIOS</a:t>
            </a:r>
          </a:p>
        </p:txBody>
      </p:sp>
    </p:spTree>
    <p:extLst>
      <p:ext uri="{BB962C8B-B14F-4D97-AF65-F5344CB8AC3E}">
        <p14:creationId xmlns:p14="http://schemas.microsoft.com/office/powerpoint/2010/main" val="2147342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466EA3B8-8D4A-49F8-AB0E-6257AC2E0D89}"/>
              </a:ext>
            </a:extLst>
          </p:cNvPr>
          <p:cNvSpPr/>
          <p:nvPr/>
        </p:nvSpPr>
        <p:spPr>
          <a:xfrm>
            <a:off x="-1" y="-6553"/>
            <a:ext cx="9144000" cy="311727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28AFD87-5F31-487D-9E10-0B9B0A4501BC}"/>
              </a:ext>
            </a:extLst>
          </p:cNvPr>
          <p:cNvSpPr/>
          <p:nvPr/>
        </p:nvSpPr>
        <p:spPr>
          <a:xfrm>
            <a:off x="-1" y="317384"/>
            <a:ext cx="9162607" cy="556538"/>
          </a:xfrm>
          <a:prstGeom prst="rect">
            <a:avLst/>
          </a:prstGeom>
          <a:solidFill>
            <a:srgbClr val="FF4606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252D522-CE65-47A0-A3A0-84BF5A68A2FE}"/>
              </a:ext>
            </a:extLst>
          </p:cNvPr>
          <p:cNvSpPr/>
          <p:nvPr/>
        </p:nvSpPr>
        <p:spPr>
          <a:xfrm>
            <a:off x="5558229" y="-12998"/>
            <a:ext cx="1045479" cy="3231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1500" dirty="0">
                <a:solidFill>
                  <a:schemeClr val="bg1"/>
                </a:solidFill>
                <a:latin typeface="AR CENA" panose="02000000000000000000" pitchFamily="2" charset="0"/>
              </a:rPr>
              <a:t>Síguenos en: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376386F-2BA3-4803-9D68-434D008ADEA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3" t="12803" r="8749" b="83835"/>
          <a:stretch/>
        </p:blipFill>
        <p:spPr bwMode="auto">
          <a:xfrm>
            <a:off x="6723532" y="26727"/>
            <a:ext cx="2291239" cy="2600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agen 10" descr="Resultado de imagen para empresas png">
            <a:extLst>
              <a:ext uri="{FF2B5EF4-FFF2-40B4-BE49-F238E27FC236}">
                <a16:creationId xmlns:a16="http://schemas.microsoft.com/office/drawing/2014/main" id="{EE67DB2B-0F6C-49F0-9821-1740539293C7}"/>
              </a:ext>
            </a:extLst>
          </p:cNvPr>
          <p:cNvPicPr/>
          <p:nvPr/>
        </p:nvPicPr>
        <p:blipFill rotWithShape="1">
          <a:blip r:embed="rId3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6" t="14262" r="19502" b="19041"/>
          <a:stretch/>
        </p:blipFill>
        <p:spPr bwMode="auto">
          <a:xfrm>
            <a:off x="142110" y="347335"/>
            <a:ext cx="467016" cy="4372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ECFED333-FFE3-4D92-AC91-75AB362E7D35}"/>
              </a:ext>
            </a:extLst>
          </p:cNvPr>
          <p:cNvSpPr/>
          <p:nvPr/>
        </p:nvSpPr>
        <p:spPr>
          <a:xfrm>
            <a:off x="609126" y="369076"/>
            <a:ext cx="1148071" cy="4154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2100" dirty="0">
                <a:solidFill>
                  <a:schemeClr val="bg1"/>
                </a:solidFill>
                <a:latin typeface="AR CENA" panose="02000000000000000000" pitchFamily="2" charset="0"/>
              </a:rPr>
              <a:t>Empresas: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6A0464A-F036-4E4A-9948-62C976894E84}"/>
              </a:ext>
            </a:extLst>
          </p:cNvPr>
          <p:cNvSpPr/>
          <p:nvPr/>
        </p:nvSpPr>
        <p:spPr>
          <a:xfrm>
            <a:off x="7060333" y="369076"/>
            <a:ext cx="194155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Regístrate  </a:t>
            </a:r>
            <a:r>
              <a:rPr lang="es-PE" dirty="0">
                <a:solidFill>
                  <a:schemeClr val="tx1"/>
                </a:solidFill>
                <a:latin typeface="AR CENA" panose="02000000000000000000" pitchFamily="2" charset="0"/>
              </a:rPr>
              <a:t>o </a:t>
            </a:r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 Ingresa</a:t>
            </a:r>
          </a:p>
        </p:txBody>
      </p:sp>
      <p:sp>
        <p:nvSpPr>
          <p:cNvPr id="19" name="Flecha: pentágono 18">
            <a:extLst>
              <a:ext uri="{FF2B5EF4-FFF2-40B4-BE49-F238E27FC236}">
                <a16:creationId xmlns:a16="http://schemas.microsoft.com/office/drawing/2014/main" id="{F11B281F-96C9-41A5-9B3E-AD5EE304615D}"/>
              </a:ext>
            </a:extLst>
          </p:cNvPr>
          <p:cNvSpPr/>
          <p:nvPr/>
        </p:nvSpPr>
        <p:spPr>
          <a:xfrm>
            <a:off x="749803" y="1180044"/>
            <a:ext cx="3962874" cy="656224"/>
          </a:xfrm>
          <a:prstGeom prst="homePlat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sz="3200" b="1" dirty="0">
                <a:latin typeface="AR CENA" panose="02000000000000000000" pitchFamily="2" charset="0"/>
              </a:rPr>
              <a:t>BENEFICIOS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6580DA4-23C1-40F3-B79F-60EAE68CB63D}"/>
              </a:ext>
            </a:extLst>
          </p:cNvPr>
          <p:cNvSpPr/>
          <p:nvPr/>
        </p:nvSpPr>
        <p:spPr>
          <a:xfrm>
            <a:off x="749803" y="2142390"/>
            <a:ext cx="515862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Garantía de 3 meses.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01 Capacitación gratuita (*)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Encuesta de satisfacción (**)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Publicación en nuestra bolsa de trabajo.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Procesos confidenciales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Publicaciones en nuestras rede sociales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Antecedentes personales de cada finalista por proceso.</a:t>
            </a:r>
          </a:p>
        </p:txBody>
      </p:sp>
    </p:spTree>
    <p:extLst>
      <p:ext uri="{BB962C8B-B14F-4D97-AF65-F5344CB8AC3E}">
        <p14:creationId xmlns:p14="http://schemas.microsoft.com/office/powerpoint/2010/main" val="482290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n 23">
            <a:extLst>
              <a:ext uri="{FF2B5EF4-FFF2-40B4-BE49-F238E27FC236}">
                <a16:creationId xmlns:a16="http://schemas.microsoft.com/office/drawing/2014/main" id="{73FBE211-54F9-4A68-A5EF-C5217A7513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88" y="826734"/>
            <a:ext cx="9190393" cy="5097563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BA39CD9-652C-45EC-9C93-7F4553875C3B}"/>
              </a:ext>
            </a:extLst>
          </p:cNvPr>
          <p:cNvSpPr/>
          <p:nvPr/>
        </p:nvSpPr>
        <p:spPr>
          <a:xfrm>
            <a:off x="-1" y="-6553"/>
            <a:ext cx="9144000" cy="31172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AFA10C4-1583-4B4F-800E-0029DCD6A166}"/>
              </a:ext>
            </a:extLst>
          </p:cNvPr>
          <p:cNvSpPr/>
          <p:nvPr/>
        </p:nvSpPr>
        <p:spPr>
          <a:xfrm>
            <a:off x="-1" y="293301"/>
            <a:ext cx="9162607" cy="556538"/>
          </a:xfrm>
          <a:prstGeom prst="rect">
            <a:avLst/>
          </a:prstGeom>
          <a:solidFill>
            <a:srgbClr val="FF4606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568B63E-572D-416A-94D9-DCB3E75FDB4F}"/>
              </a:ext>
            </a:extLst>
          </p:cNvPr>
          <p:cNvSpPr/>
          <p:nvPr/>
        </p:nvSpPr>
        <p:spPr>
          <a:xfrm>
            <a:off x="5706645" y="-4840"/>
            <a:ext cx="1045479" cy="3231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1500" dirty="0">
                <a:solidFill>
                  <a:schemeClr val="bg1"/>
                </a:solidFill>
                <a:latin typeface="AR CENA" panose="02000000000000000000" pitchFamily="2" charset="0"/>
              </a:rPr>
              <a:t>Síguenos en: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A08CED-107E-4DD3-B764-9E25E2ADAF9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3" t="12803" r="8749" b="83835"/>
          <a:stretch/>
        </p:blipFill>
        <p:spPr bwMode="auto">
          <a:xfrm>
            <a:off x="6723532" y="26727"/>
            <a:ext cx="2291239" cy="2600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 descr="Resultado de imagen para empresas png">
            <a:extLst>
              <a:ext uri="{FF2B5EF4-FFF2-40B4-BE49-F238E27FC236}">
                <a16:creationId xmlns:a16="http://schemas.microsoft.com/office/drawing/2014/main" id="{5032007C-71A7-471B-BA5C-8341F7AE3762}"/>
              </a:ext>
            </a:extLst>
          </p:cNvPr>
          <p:cNvPicPr/>
          <p:nvPr/>
        </p:nvPicPr>
        <p:blipFill rotWithShape="1"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6" t="14262" r="19502" b="19041"/>
          <a:stretch/>
        </p:blipFill>
        <p:spPr bwMode="auto">
          <a:xfrm>
            <a:off x="142110" y="347335"/>
            <a:ext cx="467016" cy="4372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76E1AAB5-EA9C-45B4-AA96-7236427A327B}"/>
              </a:ext>
            </a:extLst>
          </p:cNvPr>
          <p:cNvSpPr/>
          <p:nvPr/>
        </p:nvSpPr>
        <p:spPr>
          <a:xfrm>
            <a:off x="609126" y="369076"/>
            <a:ext cx="1148071" cy="4154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2100" dirty="0">
                <a:solidFill>
                  <a:schemeClr val="bg1"/>
                </a:solidFill>
                <a:latin typeface="AR CENA" panose="02000000000000000000" pitchFamily="2" charset="0"/>
              </a:rPr>
              <a:t>Empresas: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BF9E45D-AFDD-4322-8B49-0FF47FB0B42C}"/>
              </a:ext>
            </a:extLst>
          </p:cNvPr>
          <p:cNvSpPr/>
          <p:nvPr/>
        </p:nvSpPr>
        <p:spPr>
          <a:xfrm>
            <a:off x="18607" y="2741"/>
            <a:ext cx="290332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15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GTH </a:t>
            </a:r>
            <a:r>
              <a:rPr lang="es-PE" sz="1500" b="1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Group</a:t>
            </a:r>
            <a:endParaRPr lang="es-PE" sz="15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DAE9FE6-9129-494C-8592-73E8C037B75D}"/>
              </a:ext>
            </a:extLst>
          </p:cNvPr>
          <p:cNvSpPr/>
          <p:nvPr/>
        </p:nvSpPr>
        <p:spPr>
          <a:xfrm>
            <a:off x="7132524" y="381288"/>
            <a:ext cx="188224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Regístrate  </a:t>
            </a:r>
            <a:r>
              <a:rPr lang="es-PE" dirty="0">
                <a:solidFill>
                  <a:schemeClr val="tx1"/>
                </a:solidFill>
                <a:latin typeface="AR CENA" panose="02000000000000000000" pitchFamily="2" charset="0"/>
              </a:rPr>
              <a:t>o</a:t>
            </a:r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 Ingresa</a:t>
            </a:r>
          </a:p>
        </p:txBody>
      </p:sp>
      <p:sp>
        <p:nvSpPr>
          <p:cNvPr id="15" name="Flecha: cheurón 14">
            <a:extLst>
              <a:ext uri="{FF2B5EF4-FFF2-40B4-BE49-F238E27FC236}">
                <a16:creationId xmlns:a16="http://schemas.microsoft.com/office/drawing/2014/main" id="{79BA136C-818A-4264-9F34-A74FBB76697F}"/>
              </a:ext>
            </a:extLst>
          </p:cNvPr>
          <p:cNvSpPr/>
          <p:nvPr/>
        </p:nvSpPr>
        <p:spPr>
          <a:xfrm>
            <a:off x="8666918" y="2792136"/>
            <a:ext cx="439420" cy="995045"/>
          </a:xfrm>
          <a:prstGeom prst="chevron">
            <a:avLst/>
          </a:prstGeom>
          <a:solidFill>
            <a:schemeClr val="tx2">
              <a:lumMod val="75000"/>
            </a:schemeClr>
          </a:solidFill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/>
          </a:p>
        </p:txBody>
      </p:sp>
      <p:sp>
        <p:nvSpPr>
          <p:cNvPr id="16" name="Flecha: cheurón 15">
            <a:extLst>
              <a:ext uri="{FF2B5EF4-FFF2-40B4-BE49-F238E27FC236}">
                <a16:creationId xmlns:a16="http://schemas.microsoft.com/office/drawing/2014/main" id="{F98C19EB-AB7F-488E-8A4A-2F03792A829A}"/>
              </a:ext>
            </a:extLst>
          </p:cNvPr>
          <p:cNvSpPr/>
          <p:nvPr/>
        </p:nvSpPr>
        <p:spPr>
          <a:xfrm flipH="1">
            <a:off x="82775" y="2816386"/>
            <a:ext cx="571471" cy="995045"/>
          </a:xfrm>
          <a:prstGeom prst="chevron">
            <a:avLst/>
          </a:prstGeom>
          <a:solidFill>
            <a:schemeClr val="tx2">
              <a:lumMod val="75000"/>
            </a:schemeClr>
          </a:solidFill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2DEBAD73-D8C1-42FC-BE7A-433183CA6EEC}"/>
              </a:ext>
            </a:extLst>
          </p:cNvPr>
          <p:cNvSpPr/>
          <p:nvPr/>
        </p:nvSpPr>
        <p:spPr>
          <a:xfrm>
            <a:off x="3896143" y="5621288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D38DB832-134E-4D24-B72A-8C5E7B3FCA2A}"/>
              </a:ext>
            </a:extLst>
          </p:cNvPr>
          <p:cNvSpPr/>
          <p:nvPr/>
        </p:nvSpPr>
        <p:spPr>
          <a:xfrm>
            <a:off x="4315326" y="5623351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AB5A2ADD-0487-44D6-9118-1B7ADEEB0288}"/>
              </a:ext>
            </a:extLst>
          </p:cNvPr>
          <p:cNvSpPr/>
          <p:nvPr/>
        </p:nvSpPr>
        <p:spPr>
          <a:xfrm>
            <a:off x="4723120" y="5621288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27C12977-E654-42A3-AECB-37A3603FC0B6}"/>
              </a:ext>
            </a:extLst>
          </p:cNvPr>
          <p:cNvSpPr/>
          <p:nvPr/>
        </p:nvSpPr>
        <p:spPr>
          <a:xfrm>
            <a:off x="247438" y="1193545"/>
            <a:ext cx="3643946" cy="6771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3800" dirty="0">
                <a:solidFill>
                  <a:schemeClr val="bg1"/>
                </a:solidFill>
                <a:latin typeface="AR CENA" panose="02000000000000000000" pitchFamily="2" charset="0"/>
              </a:rPr>
              <a:t>BOLSA DE TRABAJO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4AA5F607-7AFD-46B3-BFD2-D8A7603717C8}"/>
              </a:ext>
            </a:extLst>
          </p:cNvPr>
          <p:cNvSpPr/>
          <p:nvPr/>
        </p:nvSpPr>
        <p:spPr>
          <a:xfrm>
            <a:off x="-27787" y="4133268"/>
            <a:ext cx="2468946" cy="170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Encontrar al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mejor talento,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ideal para un puesto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clave.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“En el menor tiempo…”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741F8624-739E-4746-A0DE-D1A481D876F4}"/>
              </a:ext>
            </a:extLst>
          </p:cNvPr>
          <p:cNvSpPr/>
          <p:nvPr/>
        </p:nvSpPr>
        <p:spPr>
          <a:xfrm>
            <a:off x="5130914" y="5621287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9188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n 33">
            <a:extLst>
              <a:ext uri="{FF2B5EF4-FFF2-40B4-BE49-F238E27FC236}">
                <a16:creationId xmlns:a16="http://schemas.microsoft.com/office/drawing/2014/main" id="{D6B6B9F8-EDEB-4D06-B5A2-882758920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4223"/>
            <a:ext cx="9144000" cy="5097563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BA39CD9-652C-45EC-9C93-7F4553875C3B}"/>
              </a:ext>
            </a:extLst>
          </p:cNvPr>
          <p:cNvSpPr/>
          <p:nvPr/>
        </p:nvSpPr>
        <p:spPr>
          <a:xfrm>
            <a:off x="-1" y="-6553"/>
            <a:ext cx="9144000" cy="311727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AFA10C4-1583-4B4F-800E-0029DCD6A166}"/>
              </a:ext>
            </a:extLst>
          </p:cNvPr>
          <p:cNvSpPr/>
          <p:nvPr/>
        </p:nvSpPr>
        <p:spPr>
          <a:xfrm>
            <a:off x="-18607" y="287685"/>
            <a:ext cx="9162607" cy="556538"/>
          </a:xfrm>
          <a:prstGeom prst="rect">
            <a:avLst/>
          </a:prstGeom>
          <a:solidFill>
            <a:srgbClr val="FF4606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568B63E-572D-416A-94D9-DCB3E75FDB4F}"/>
              </a:ext>
            </a:extLst>
          </p:cNvPr>
          <p:cNvSpPr/>
          <p:nvPr/>
        </p:nvSpPr>
        <p:spPr>
          <a:xfrm>
            <a:off x="5548825" y="-12715"/>
            <a:ext cx="1045479" cy="3231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1500" dirty="0">
                <a:solidFill>
                  <a:schemeClr val="bg1"/>
                </a:solidFill>
                <a:latin typeface="AR CENA" panose="02000000000000000000" pitchFamily="2" charset="0"/>
              </a:rPr>
              <a:t>Síguenos en: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A08CED-107E-4DD3-B764-9E25E2ADAF9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3" t="12803" r="8749" b="83835"/>
          <a:stretch/>
        </p:blipFill>
        <p:spPr bwMode="auto">
          <a:xfrm>
            <a:off x="6723532" y="26727"/>
            <a:ext cx="2291239" cy="2600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 descr="Resultado de imagen para empresas png">
            <a:extLst>
              <a:ext uri="{FF2B5EF4-FFF2-40B4-BE49-F238E27FC236}">
                <a16:creationId xmlns:a16="http://schemas.microsoft.com/office/drawing/2014/main" id="{5032007C-71A7-471B-BA5C-8341F7AE3762}"/>
              </a:ext>
            </a:extLst>
          </p:cNvPr>
          <p:cNvPicPr/>
          <p:nvPr/>
        </p:nvPicPr>
        <p:blipFill rotWithShape="1"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6" t="14262" r="19502" b="19041"/>
          <a:stretch/>
        </p:blipFill>
        <p:spPr bwMode="auto">
          <a:xfrm>
            <a:off x="142110" y="347335"/>
            <a:ext cx="467016" cy="4372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76E1AAB5-EA9C-45B4-AA96-7236427A327B}"/>
              </a:ext>
            </a:extLst>
          </p:cNvPr>
          <p:cNvSpPr/>
          <p:nvPr/>
        </p:nvSpPr>
        <p:spPr>
          <a:xfrm>
            <a:off x="609126" y="369076"/>
            <a:ext cx="1148071" cy="4154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2100" dirty="0">
                <a:solidFill>
                  <a:schemeClr val="bg1"/>
                </a:solidFill>
                <a:latin typeface="AR CENA" panose="02000000000000000000" pitchFamily="2" charset="0"/>
              </a:rPr>
              <a:t>Empresas: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BF9E45D-AFDD-4322-8B49-0FF47FB0B42C}"/>
              </a:ext>
            </a:extLst>
          </p:cNvPr>
          <p:cNvSpPr/>
          <p:nvPr/>
        </p:nvSpPr>
        <p:spPr>
          <a:xfrm>
            <a:off x="18607" y="2741"/>
            <a:ext cx="290332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15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GTH </a:t>
            </a:r>
            <a:r>
              <a:rPr lang="es-PE" sz="1500" b="1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Group</a:t>
            </a:r>
            <a:endParaRPr lang="es-PE" sz="15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DAE9FE6-9129-494C-8592-73E8C037B75D}"/>
              </a:ext>
            </a:extLst>
          </p:cNvPr>
          <p:cNvSpPr/>
          <p:nvPr/>
        </p:nvSpPr>
        <p:spPr>
          <a:xfrm>
            <a:off x="7132524" y="381288"/>
            <a:ext cx="188224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Regístrate  </a:t>
            </a:r>
            <a:r>
              <a:rPr lang="es-PE" dirty="0">
                <a:solidFill>
                  <a:schemeClr val="tx1"/>
                </a:solidFill>
                <a:latin typeface="AR CENA" panose="02000000000000000000" pitchFamily="2" charset="0"/>
              </a:rPr>
              <a:t>o</a:t>
            </a:r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 Ingresa</a:t>
            </a:r>
          </a:p>
        </p:txBody>
      </p:sp>
      <p:sp>
        <p:nvSpPr>
          <p:cNvPr id="15" name="Flecha: cheurón 14">
            <a:extLst>
              <a:ext uri="{FF2B5EF4-FFF2-40B4-BE49-F238E27FC236}">
                <a16:creationId xmlns:a16="http://schemas.microsoft.com/office/drawing/2014/main" id="{79BA136C-818A-4264-9F34-A74FBB76697F}"/>
              </a:ext>
            </a:extLst>
          </p:cNvPr>
          <p:cNvSpPr/>
          <p:nvPr/>
        </p:nvSpPr>
        <p:spPr>
          <a:xfrm>
            <a:off x="8666918" y="2792136"/>
            <a:ext cx="439420" cy="995045"/>
          </a:xfrm>
          <a:prstGeom prst="chevron">
            <a:avLst/>
          </a:prstGeom>
          <a:solidFill>
            <a:schemeClr val="tx2">
              <a:lumMod val="75000"/>
            </a:schemeClr>
          </a:solidFill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/>
          </a:p>
        </p:txBody>
      </p:sp>
      <p:sp>
        <p:nvSpPr>
          <p:cNvPr id="16" name="Flecha: cheurón 15">
            <a:extLst>
              <a:ext uri="{FF2B5EF4-FFF2-40B4-BE49-F238E27FC236}">
                <a16:creationId xmlns:a16="http://schemas.microsoft.com/office/drawing/2014/main" id="{F98C19EB-AB7F-488E-8A4A-2F03792A829A}"/>
              </a:ext>
            </a:extLst>
          </p:cNvPr>
          <p:cNvSpPr/>
          <p:nvPr/>
        </p:nvSpPr>
        <p:spPr>
          <a:xfrm flipH="1">
            <a:off x="82775" y="2816386"/>
            <a:ext cx="571471" cy="995045"/>
          </a:xfrm>
          <a:prstGeom prst="chevron">
            <a:avLst/>
          </a:prstGeom>
          <a:solidFill>
            <a:schemeClr val="tx2">
              <a:lumMod val="75000"/>
            </a:schemeClr>
          </a:solidFill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436F81B3-46DF-4484-98B3-617B606883DE}"/>
              </a:ext>
            </a:extLst>
          </p:cNvPr>
          <p:cNvSpPr/>
          <p:nvPr/>
        </p:nvSpPr>
        <p:spPr>
          <a:xfrm>
            <a:off x="82775" y="1056980"/>
            <a:ext cx="3517310" cy="12618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3800" dirty="0">
                <a:solidFill>
                  <a:schemeClr val="bg1"/>
                </a:solidFill>
                <a:latin typeface="AR CENA" panose="02000000000000000000" pitchFamily="2" charset="0"/>
              </a:rPr>
              <a:t>ATRACCIÓN DE</a:t>
            </a:r>
          </a:p>
          <a:p>
            <a:r>
              <a:rPr lang="es-PE" sz="3800" dirty="0">
                <a:solidFill>
                  <a:schemeClr val="bg1"/>
                </a:solidFill>
                <a:latin typeface="AR CENA" panose="02000000000000000000" pitchFamily="2" charset="0"/>
              </a:rPr>
              <a:t>TALENTO HUMANO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2A562118-1991-4538-A3CA-2905708AC56D}"/>
              </a:ext>
            </a:extLst>
          </p:cNvPr>
          <p:cNvSpPr/>
          <p:nvPr/>
        </p:nvSpPr>
        <p:spPr>
          <a:xfrm>
            <a:off x="-9138" y="4219202"/>
            <a:ext cx="2034531" cy="170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Encontrar la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Personal ideal para 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un puesto clave.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“Nosotros sabemos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como…”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641BEA14-2F8D-41E7-9277-65E648581952}"/>
              </a:ext>
            </a:extLst>
          </p:cNvPr>
          <p:cNvSpPr/>
          <p:nvPr/>
        </p:nvSpPr>
        <p:spPr>
          <a:xfrm>
            <a:off x="3896143" y="5621288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63665945-C421-452B-BB05-E0FF0DE4A6BB}"/>
              </a:ext>
            </a:extLst>
          </p:cNvPr>
          <p:cNvSpPr/>
          <p:nvPr/>
        </p:nvSpPr>
        <p:spPr>
          <a:xfrm>
            <a:off x="4315326" y="5623351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D3F33BE5-D996-424B-91C0-2A834D7A67E3}"/>
              </a:ext>
            </a:extLst>
          </p:cNvPr>
          <p:cNvSpPr/>
          <p:nvPr/>
        </p:nvSpPr>
        <p:spPr>
          <a:xfrm>
            <a:off x="4723120" y="5621288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6A00EDF-51B4-4114-98A6-573E7DA6E997}"/>
              </a:ext>
            </a:extLst>
          </p:cNvPr>
          <p:cNvSpPr/>
          <p:nvPr/>
        </p:nvSpPr>
        <p:spPr>
          <a:xfrm>
            <a:off x="5130914" y="5621287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42560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AC9D0AB-083B-48D3-938C-598B2E50B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9799"/>
            <a:ext cx="9144000" cy="5097563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BA39CD9-652C-45EC-9C93-7F4553875C3B}"/>
              </a:ext>
            </a:extLst>
          </p:cNvPr>
          <p:cNvSpPr/>
          <p:nvPr/>
        </p:nvSpPr>
        <p:spPr>
          <a:xfrm>
            <a:off x="-1" y="-6553"/>
            <a:ext cx="9144000" cy="311727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AFA10C4-1583-4B4F-800E-0029DCD6A166}"/>
              </a:ext>
            </a:extLst>
          </p:cNvPr>
          <p:cNvSpPr/>
          <p:nvPr/>
        </p:nvSpPr>
        <p:spPr>
          <a:xfrm>
            <a:off x="-1" y="317384"/>
            <a:ext cx="9162607" cy="556538"/>
          </a:xfrm>
          <a:prstGeom prst="rect">
            <a:avLst/>
          </a:prstGeom>
          <a:solidFill>
            <a:srgbClr val="FF4606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568B63E-572D-416A-94D9-DCB3E75FDB4F}"/>
              </a:ext>
            </a:extLst>
          </p:cNvPr>
          <p:cNvSpPr/>
          <p:nvPr/>
        </p:nvSpPr>
        <p:spPr>
          <a:xfrm>
            <a:off x="5772943" y="868895"/>
            <a:ext cx="1045479" cy="3231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1500" dirty="0">
                <a:solidFill>
                  <a:schemeClr val="bg1"/>
                </a:solidFill>
                <a:latin typeface="AR CENA" panose="02000000000000000000" pitchFamily="2" charset="0"/>
              </a:rPr>
              <a:t>Síguenos en: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A08CED-107E-4DD3-B764-9E25E2ADAF9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3" t="12803" r="8749" b="83835"/>
          <a:stretch/>
        </p:blipFill>
        <p:spPr bwMode="auto">
          <a:xfrm>
            <a:off x="6723532" y="26727"/>
            <a:ext cx="2291239" cy="2600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 descr="Resultado de imagen para empresas png">
            <a:extLst>
              <a:ext uri="{FF2B5EF4-FFF2-40B4-BE49-F238E27FC236}">
                <a16:creationId xmlns:a16="http://schemas.microsoft.com/office/drawing/2014/main" id="{5032007C-71A7-471B-BA5C-8341F7AE3762}"/>
              </a:ext>
            </a:extLst>
          </p:cNvPr>
          <p:cNvPicPr/>
          <p:nvPr/>
        </p:nvPicPr>
        <p:blipFill rotWithShape="1"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6" t="14262" r="19502" b="19041"/>
          <a:stretch/>
        </p:blipFill>
        <p:spPr bwMode="auto">
          <a:xfrm>
            <a:off x="142110" y="347335"/>
            <a:ext cx="467016" cy="4372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76E1AAB5-EA9C-45B4-AA96-7236427A327B}"/>
              </a:ext>
            </a:extLst>
          </p:cNvPr>
          <p:cNvSpPr/>
          <p:nvPr/>
        </p:nvSpPr>
        <p:spPr>
          <a:xfrm>
            <a:off x="609126" y="369076"/>
            <a:ext cx="1148071" cy="4154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2100" dirty="0">
                <a:solidFill>
                  <a:schemeClr val="bg1"/>
                </a:solidFill>
                <a:latin typeface="AR CENA" panose="02000000000000000000" pitchFamily="2" charset="0"/>
              </a:rPr>
              <a:t>Empresas: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BF9E45D-AFDD-4322-8B49-0FF47FB0B42C}"/>
              </a:ext>
            </a:extLst>
          </p:cNvPr>
          <p:cNvSpPr/>
          <p:nvPr/>
        </p:nvSpPr>
        <p:spPr>
          <a:xfrm>
            <a:off x="18607" y="2741"/>
            <a:ext cx="290332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15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GTH </a:t>
            </a:r>
            <a:r>
              <a:rPr lang="es-PE" sz="1500" b="1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Group</a:t>
            </a:r>
            <a:endParaRPr lang="es-PE" sz="15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DAE9FE6-9129-494C-8592-73E8C037B75D}"/>
              </a:ext>
            </a:extLst>
          </p:cNvPr>
          <p:cNvSpPr/>
          <p:nvPr/>
        </p:nvSpPr>
        <p:spPr>
          <a:xfrm>
            <a:off x="7132524" y="381288"/>
            <a:ext cx="188224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Regístrate  </a:t>
            </a:r>
            <a:r>
              <a:rPr lang="es-PE" dirty="0">
                <a:solidFill>
                  <a:schemeClr val="tx1"/>
                </a:solidFill>
                <a:latin typeface="AR CENA" panose="02000000000000000000" pitchFamily="2" charset="0"/>
              </a:rPr>
              <a:t>o</a:t>
            </a:r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 Ingresa</a:t>
            </a:r>
          </a:p>
        </p:txBody>
      </p:sp>
      <p:sp>
        <p:nvSpPr>
          <p:cNvPr id="15" name="Flecha: cheurón 14">
            <a:extLst>
              <a:ext uri="{FF2B5EF4-FFF2-40B4-BE49-F238E27FC236}">
                <a16:creationId xmlns:a16="http://schemas.microsoft.com/office/drawing/2014/main" id="{79BA136C-818A-4264-9F34-A74FBB76697F}"/>
              </a:ext>
            </a:extLst>
          </p:cNvPr>
          <p:cNvSpPr/>
          <p:nvPr/>
        </p:nvSpPr>
        <p:spPr>
          <a:xfrm>
            <a:off x="8666918" y="2792136"/>
            <a:ext cx="439420" cy="995045"/>
          </a:xfrm>
          <a:prstGeom prst="chevron">
            <a:avLst/>
          </a:prstGeom>
          <a:solidFill>
            <a:schemeClr val="tx2">
              <a:lumMod val="75000"/>
            </a:schemeClr>
          </a:solidFill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/>
          </a:p>
        </p:txBody>
      </p:sp>
      <p:sp>
        <p:nvSpPr>
          <p:cNvPr id="16" name="Flecha: cheurón 15">
            <a:extLst>
              <a:ext uri="{FF2B5EF4-FFF2-40B4-BE49-F238E27FC236}">
                <a16:creationId xmlns:a16="http://schemas.microsoft.com/office/drawing/2014/main" id="{F98C19EB-AB7F-488E-8A4A-2F03792A829A}"/>
              </a:ext>
            </a:extLst>
          </p:cNvPr>
          <p:cNvSpPr/>
          <p:nvPr/>
        </p:nvSpPr>
        <p:spPr>
          <a:xfrm flipH="1">
            <a:off x="82775" y="2816386"/>
            <a:ext cx="571471" cy="995045"/>
          </a:xfrm>
          <a:prstGeom prst="chevron">
            <a:avLst/>
          </a:prstGeom>
          <a:solidFill>
            <a:schemeClr val="tx2">
              <a:lumMod val="75000"/>
            </a:schemeClr>
          </a:solidFill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EE57F66-20D3-45A9-93B2-62E47FDD8B2E}"/>
              </a:ext>
            </a:extLst>
          </p:cNvPr>
          <p:cNvSpPr/>
          <p:nvPr/>
        </p:nvSpPr>
        <p:spPr>
          <a:xfrm>
            <a:off x="270251" y="1217360"/>
            <a:ext cx="2973891" cy="12618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3800" dirty="0">
                <a:solidFill>
                  <a:schemeClr val="bg1"/>
                </a:solidFill>
                <a:latin typeface="AR CENA" panose="02000000000000000000" pitchFamily="2" charset="0"/>
              </a:rPr>
              <a:t>EVALUACIÓN DE</a:t>
            </a:r>
          </a:p>
          <a:p>
            <a:r>
              <a:rPr lang="es-PE" sz="3800" dirty="0">
                <a:solidFill>
                  <a:schemeClr val="bg1"/>
                </a:solidFill>
                <a:latin typeface="AR CENA" panose="02000000000000000000" pitchFamily="2" charset="0"/>
              </a:rPr>
              <a:t>DESEMPEÑO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A72A3986-DC56-4249-87C7-C6CD2A3DEE1C}"/>
              </a:ext>
            </a:extLst>
          </p:cNvPr>
          <p:cNvSpPr/>
          <p:nvPr/>
        </p:nvSpPr>
        <p:spPr>
          <a:xfrm>
            <a:off x="-9138" y="4219202"/>
            <a:ext cx="2443056" cy="170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El rendimiento de 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Tus colaboradores es el de tu empresa.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Con nosotros conoce cada paso que dan….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345321F4-0B68-4B37-9A56-5FE718C90BAD}"/>
              </a:ext>
            </a:extLst>
          </p:cNvPr>
          <p:cNvSpPr/>
          <p:nvPr/>
        </p:nvSpPr>
        <p:spPr>
          <a:xfrm>
            <a:off x="3896143" y="5621288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5B6DBCED-DC65-43DF-B042-CA15B55C1E2C}"/>
              </a:ext>
            </a:extLst>
          </p:cNvPr>
          <p:cNvSpPr/>
          <p:nvPr/>
        </p:nvSpPr>
        <p:spPr>
          <a:xfrm>
            <a:off x="4315326" y="5623351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250F193E-84AC-4805-8EE6-7EDCF92B03DD}"/>
              </a:ext>
            </a:extLst>
          </p:cNvPr>
          <p:cNvSpPr/>
          <p:nvPr/>
        </p:nvSpPr>
        <p:spPr>
          <a:xfrm>
            <a:off x="4723120" y="5621288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BFE9F275-FDA7-4120-934C-002FA19917FB}"/>
              </a:ext>
            </a:extLst>
          </p:cNvPr>
          <p:cNvSpPr/>
          <p:nvPr/>
        </p:nvSpPr>
        <p:spPr>
          <a:xfrm>
            <a:off x="5130914" y="5621287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3401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29AB329F-549F-40E6-8B2D-B4BE1B668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4524"/>
            <a:ext cx="9144000" cy="5097563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BA39CD9-652C-45EC-9C93-7F4553875C3B}"/>
              </a:ext>
            </a:extLst>
          </p:cNvPr>
          <p:cNvSpPr/>
          <p:nvPr/>
        </p:nvSpPr>
        <p:spPr>
          <a:xfrm>
            <a:off x="-1" y="-6553"/>
            <a:ext cx="9144000" cy="311727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AFA10C4-1583-4B4F-800E-0029DCD6A166}"/>
              </a:ext>
            </a:extLst>
          </p:cNvPr>
          <p:cNvSpPr/>
          <p:nvPr/>
        </p:nvSpPr>
        <p:spPr>
          <a:xfrm>
            <a:off x="-1" y="317384"/>
            <a:ext cx="9162607" cy="556538"/>
          </a:xfrm>
          <a:prstGeom prst="rect">
            <a:avLst/>
          </a:prstGeom>
          <a:solidFill>
            <a:srgbClr val="FF4606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568B63E-572D-416A-94D9-DCB3E75FDB4F}"/>
              </a:ext>
            </a:extLst>
          </p:cNvPr>
          <p:cNvSpPr/>
          <p:nvPr/>
        </p:nvSpPr>
        <p:spPr>
          <a:xfrm>
            <a:off x="5510225" y="-36405"/>
            <a:ext cx="1045479" cy="3231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1500" dirty="0">
                <a:solidFill>
                  <a:schemeClr val="bg1"/>
                </a:solidFill>
                <a:latin typeface="AR CENA" panose="02000000000000000000" pitchFamily="2" charset="0"/>
              </a:rPr>
              <a:t>Síguenos en: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A08CED-107E-4DD3-B764-9E25E2ADAF9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3" t="12803" r="8749" b="83835"/>
          <a:stretch/>
        </p:blipFill>
        <p:spPr bwMode="auto">
          <a:xfrm>
            <a:off x="6723532" y="26727"/>
            <a:ext cx="2291239" cy="2600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 descr="Resultado de imagen para empresas png">
            <a:extLst>
              <a:ext uri="{FF2B5EF4-FFF2-40B4-BE49-F238E27FC236}">
                <a16:creationId xmlns:a16="http://schemas.microsoft.com/office/drawing/2014/main" id="{5032007C-71A7-471B-BA5C-8341F7AE3762}"/>
              </a:ext>
            </a:extLst>
          </p:cNvPr>
          <p:cNvPicPr/>
          <p:nvPr/>
        </p:nvPicPr>
        <p:blipFill rotWithShape="1"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6" t="14262" r="19502" b="19041"/>
          <a:stretch/>
        </p:blipFill>
        <p:spPr bwMode="auto">
          <a:xfrm>
            <a:off x="142110" y="347335"/>
            <a:ext cx="467016" cy="4372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76E1AAB5-EA9C-45B4-AA96-7236427A327B}"/>
              </a:ext>
            </a:extLst>
          </p:cNvPr>
          <p:cNvSpPr/>
          <p:nvPr/>
        </p:nvSpPr>
        <p:spPr>
          <a:xfrm>
            <a:off x="609126" y="369076"/>
            <a:ext cx="1148071" cy="4154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2100" dirty="0">
                <a:solidFill>
                  <a:schemeClr val="bg1"/>
                </a:solidFill>
                <a:latin typeface="AR CENA" panose="02000000000000000000" pitchFamily="2" charset="0"/>
              </a:rPr>
              <a:t>Empresas: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BF9E45D-AFDD-4322-8B49-0FF47FB0B42C}"/>
              </a:ext>
            </a:extLst>
          </p:cNvPr>
          <p:cNvSpPr/>
          <p:nvPr/>
        </p:nvSpPr>
        <p:spPr>
          <a:xfrm>
            <a:off x="18607" y="2741"/>
            <a:ext cx="290332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15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GTH </a:t>
            </a:r>
            <a:r>
              <a:rPr lang="es-PE" sz="1500" b="1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Group</a:t>
            </a:r>
            <a:endParaRPr lang="es-PE" sz="15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DAE9FE6-9129-494C-8592-73E8C037B75D}"/>
              </a:ext>
            </a:extLst>
          </p:cNvPr>
          <p:cNvSpPr/>
          <p:nvPr/>
        </p:nvSpPr>
        <p:spPr>
          <a:xfrm>
            <a:off x="7132524" y="381288"/>
            <a:ext cx="188224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Regístrate  </a:t>
            </a:r>
            <a:r>
              <a:rPr lang="es-PE" dirty="0">
                <a:solidFill>
                  <a:schemeClr val="tx1"/>
                </a:solidFill>
                <a:latin typeface="AR CENA" panose="02000000000000000000" pitchFamily="2" charset="0"/>
              </a:rPr>
              <a:t>o</a:t>
            </a:r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 Ingresa</a:t>
            </a:r>
          </a:p>
        </p:txBody>
      </p:sp>
      <p:sp>
        <p:nvSpPr>
          <p:cNvPr id="15" name="Flecha: cheurón 14">
            <a:extLst>
              <a:ext uri="{FF2B5EF4-FFF2-40B4-BE49-F238E27FC236}">
                <a16:creationId xmlns:a16="http://schemas.microsoft.com/office/drawing/2014/main" id="{79BA136C-818A-4264-9F34-A74FBB76697F}"/>
              </a:ext>
            </a:extLst>
          </p:cNvPr>
          <p:cNvSpPr/>
          <p:nvPr/>
        </p:nvSpPr>
        <p:spPr>
          <a:xfrm>
            <a:off x="8666918" y="2792136"/>
            <a:ext cx="439420" cy="995045"/>
          </a:xfrm>
          <a:prstGeom prst="chevron">
            <a:avLst/>
          </a:prstGeom>
          <a:solidFill>
            <a:schemeClr val="tx2">
              <a:lumMod val="75000"/>
            </a:schemeClr>
          </a:solidFill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/>
          </a:p>
        </p:txBody>
      </p:sp>
      <p:sp>
        <p:nvSpPr>
          <p:cNvPr id="16" name="Flecha: cheurón 15">
            <a:extLst>
              <a:ext uri="{FF2B5EF4-FFF2-40B4-BE49-F238E27FC236}">
                <a16:creationId xmlns:a16="http://schemas.microsoft.com/office/drawing/2014/main" id="{F98C19EB-AB7F-488E-8A4A-2F03792A829A}"/>
              </a:ext>
            </a:extLst>
          </p:cNvPr>
          <p:cNvSpPr/>
          <p:nvPr/>
        </p:nvSpPr>
        <p:spPr>
          <a:xfrm flipH="1">
            <a:off x="82775" y="2816386"/>
            <a:ext cx="571471" cy="995045"/>
          </a:xfrm>
          <a:prstGeom prst="chevron">
            <a:avLst/>
          </a:prstGeom>
          <a:solidFill>
            <a:schemeClr val="tx2">
              <a:lumMod val="75000"/>
            </a:schemeClr>
          </a:solidFill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017916BB-94F9-43C5-A9C6-7F2B1B5E2756}"/>
              </a:ext>
            </a:extLst>
          </p:cNvPr>
          <p:cNvSpPr/>
          <p:nvPr/>
        </p:nvSpPr>
        <p:spPr>
          <a:xfrm>
            <a:off x="-9138" y="1217360"/>
            <a:ext cx="3679212" cy="12618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3800" dirty="0">
                <a:solidFill>
                  <a:schemeClr val="bg1"/>
                </a:solidFill>
                <a:latin typeface="AR CENA" panose="02000000000000000000" pitchFamily="2" charset="0"/>
              </a:rPr>
              <a:t>MEDICIÓN DE CLIMA</a:t>
            </a:r>
          </a:p>
          <a:p>
            <a:r>
              <a:rPr lang="es-PE" sz="3800" dirty="0">
                <a:solidFill>
                  <a:schemeClr val="bg1"/>
                </a:solidFill>
                <a:latin typeface="AR CENA" panose="02000000000000000000" pitchFamily="2" charset="0"/>
              </a:rPr>
              <a:t>LABORAL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30A5428A-B6D9-4D9E-A22B-B496153236CE}"/>
              </a:ext>
            </a:extLst>
          </p:cNvPr>
          <p:cNvSpPr/>
          <p:nvPr/>
        </p:nvSpPr>
        <p:spPr>
          <a:xfrm>
            <a:off x="11859" y="3894738"/>
            <a:ext cx="2910072" cy="20313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Haz que las relaciones en tu organización no influyan en el rendimiento de tus colaboradores</a:t>
            </a:r>
          </a:p>
          <a:p>
            <a:r>
              <a:rPr lang="es-PE" sz="21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Nosotros te decimos como….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C3265EE6-BB89-425F-9013-DD79D06397E0}"/>
              </a:ext>
            </a:extLst>
          </p:cNvPr>
          <p:cNvSpPr/>
          <p:nvPr/>
        </p:nvSpPr>
        <p:spPr>
          <a:xfrm>
            <a:off x="3896143" y="5621288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8982292-4A87-49FB-A29C-9B72E6250CF4}"/>
              </a:ext>
            </a:extLst>
          </p:cNvPr>
          <p:cNvSpPr/>
          <p:nvPr/>
        </p:nvSpPr>
        <p:spPr>
          <a:xfrm>
            <a:off x="4315326" y="5623351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16542638-0C5A-4E1D-92A6-78800F56F2CF}"/>
              </a:ext>
            </a:extLst>
          </p:cNvPr>
          <p:cNvSpPr/>
          <p:nvPr/>
        </p:nvSpPr>
        <p:spPr>
          <a:xfrm>
            <a:off x="4723120" y="5621288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A081CAC-39F3-4762-8E3D-1A2A82540822}"/>
              </a:ext>
            </a:extLst>
          </p:cNvPr>
          <p:cNvSpPr/>
          <p:nvPr/>
        </p:nvSpPr>
        <p:spPr>
          <a:xfrm>
            <a:off x="5130914" y="5621287"/>
            <a:ext cx="256674" cy="218077"/>
          </a:xfrm>
          <a:prstGeom prst="ellips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1770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376FDBF-7024-4946-850E-7854D7F594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63" t="10458" r="37017" b="14682"/>
          <a:stretch/>
        </p:blipFill>
        <p:spPr>
          <a:xfrm rot="381270">
            <a:off x="-2675091" y="167782"/>
            <a:ext cx="7308958" cy="6905891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BA39CD9-652C-45EC-9C93-7F4553875C3B}"/>
              </a:ext>
            </a:extLst>
          </p:cNvPr>
          <p:cNvSpPr/>
          <p:nvPr/>
        </p:nvSpPr>
        <p:spPr>
          <a:xfrm>
            <a:off x="-1" y="-6553"/>
            <a:ext cx="9144000" cy="311727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AFA10C4-1583-4B4F-800E-0029DCD6A166}"/>
              </a:ext>
            </a:extLst>
          </p:cNvPr>
          <p:cNvSpPr/>
          <p:nvPr/>
        </p:nvSpPr>
        <p:spPr>
          <a:xfrm>
            <a:off x="-1" y="283932"/>
            <a:ext cx="9162607" cy="556538"/>
          </a:xfrm>
          <a:prstGeom prst="rect">
            <a:avLst/>
          </a:prstGeom>
          <a:solidFill>
            <a:srgbClr val="FF4606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568B63E-572D-416A-94D9-DCB3E75FDB4F}"/>
              </a:ext>
            </a:extLst>
          </p:cNvPr>
          <p:cNvSpPr/>
          <p:nvPr/>
        </p:nvSpPr>
        <p:spPr>
          <a:xfrm>
            <a:off x="5558229" y="-12998"/>
            <a:ext cx="1045479" cy="3231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1500" dirty="0">
                <a:solidFill>
                  <a:schemeClr val="bg1"/>
                </a:solidFill>
                <a:latin typeface="AR CENA" panose="02000000000000000000" pitchFamily="2" charset="0"/>
              </a:rPr>
              <a:t>Síguenos en: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A08CED-107E-4DD3-B764-9E25E2ADAF9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3" t="12803" r="8749" b="83835"/>
          <a:stretch/>
        </p:blipFill>
        <p:spPr bwMode="auto">
          <a:xfrm>
            <a:off x="6723532" y="26727"/>
            <a:ext cx="2291239" cy="2600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 descr="Resultado de imagen para empresas png">
            <a:extLst>
              <a:ext uri="{FF2B5EF4-FFF2-40B4-BE49-F238E27FC236}">
                <a16:creationId xmlns:a16="http://schemas.microsoft.com/office/drawing/2014/main" id="{5032007C-71A7-471B-BA5C-8341F7AE3762}"/>
              </a:ext>
            </a:extLst>
          </p:cNvPr>
          <p:cNvPicPr/>
          <p:nvPr/>
        </p:nvPicPr>
        <p:blipFill rotWithShape="1"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6" t="14262" r="19502" b="19041"/>
          <a:stretch/>
        </p:blipFill>
        <p:spPr bwMode="auto">
          <a:xfrm>
            <a:off x="142110" y="347335"/>
            <a:ext cx="467016" cy="4372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76E1AAB5-EA9C-45B4-AA96-7236427A327B}"/>
              </a:ext>
            </a:extLst>
          </p:cNvPr>
          <p:cNvSpPr/>
          <p:nvPr/>
        </p:nvSpPr>
        <p:spPr>
          <a:xfrm>
            <a:off x="609126" y="369076"/>
            <a:ext cx="1148071" cy="4154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2100" dirty="0">
                <a:solidFill>
                  <a:schemeClr val="bg1"/>
                </a:solidFill>
                <a:latin typeface="AR CENA" panose="02000000000000000000" pitchFamily="2" charset="0"/>
              </a:rPr>
              <a:t>Empresas: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BF9E45D-AFDD-4322-8B49-0FF47FB0B42C}"/>
              </a:ext>
            </a:extLst>
          </p:cNvPr>
          <p:cNvSpPr/>
          <p:nvPr/>
        </p:nvSpPr>
        <p:spPr>
          <a:xfrm>
            <a:off x="18607" y="2741"/>
            <a:ext cx="290332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15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GTH </a:t>
            </a:r>
            <a:r>
              <a:rPr lang="es-PE" sz="1500" b="1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alisto MT" panose="02040603050505030304" pitchFamily="18" charset="0"/>
              </a:rPr>
              <a:t>Group</a:t>
            </a:r>
            <a:endParaRPr lang="es-PE" sz="15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DAE9FE6-9129-494C-8592-73E8C037B75D}"/>
              </a:ext>
            </a:extLst>
          </p:cNvPr>
          <p:cNvSpPr/>
          <p:nvPr/>
        </p:nvSpPr>
        <p:spPr>
          <a:xfrm>
            <a:off x="7060333" y="369076"/>
            <a:ext cx="194155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Regístrate  </a:t>
            </a:r>
            <a:r>
              <a:rPr lang="es-PE" dirty="0">
                <a:solidFill>
                  <a:schemeClr val="tx1"/>
                </a:solidFill>
                <a:latin typeface="AR CENA" panose="02000000000000000000" pitchFamily="2" charset="0"/>
              </a:rPr>
              <a:t>o </a:t>
            </a:r>
            <a:r>
              <a:rPr lang="es-PE" dirty="0">
                <a:solidFill>
                  <a:schemeClr val="bg1"/>
                </a:solidFill>
                <a:latin typeface="AR CENA" panose="02000000000000000000" pitchFamily="2" charset="0"/>
              </a:rPr>
              <a:t> Ingresa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EF9CDDC-C05C-4BFE-BE2D-8C3840512C71}"/>
              </a:ext>
            </a:extLst>
          </p:cNvPr>
          <p:cNvSpPr/>
          <p:nvPr/>
        </p:nvSpPr>
        <p:spPr>
          <a:xfrm>
            <a:off x="4396519" y="2377288"/>
            <a:ext cx="30042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dirty="0">
                <a:latin typeface="AR CENA" panose="02000000000000000000" pitchFamily="2" charset="0"/>
              </a:rPr>
              <a:t>Segmentada para procesos de selección de ejecutivos.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F7657DA7-A813-4088-8F23-F23F3D596951}"/>
              </a:ext>
            </a:extLst>
          </p:cNvPr>
          <p:cNvSpPr/>
          <p:nvPr/>
        </p:nvSpPr>
        <p:spPr>
          <a:xfrm>
            <a:off x="2958642" y="936201"/>
            <a:ext cx="6244651" cy="6771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sz="3800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ATRACCIÓN DE TALENTO HUMANO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B59499D3-FC72-4F91-A768-4A9C7771C8E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207" y="1510866"/>
            <a:ext cx="1224605" cy="1088994"/>
          </a:xfrm>
          <a:prstGeom prst="rect">
            <a:avLst/>
          </a:prstGeom>
        </p:spPr>
      </p:pic>
      <p:sp>
        <p:nvSpPr>
          <p:cNvPr id="17" name="Flecha: pentágono 16">
            <a:extLst>
              <a:ext uri="{FF2B5EF4-FFF2-40B4-BE49-F238E27FC236}">
                <a16:creationId xmlns:a16="http://schemas.microsoft.com/office/drawing/2014/main" id="{ECFC1008-117A-45C3-8E2E-7D6975CF5A89}"/>
              </a:ext>
            </a:extLst>
          </p:cNvPr>
          <p:cNvSpPr/>
          <p:nvPr/>
        </p:nvSpPr>
        <p:spPr>
          <a:xfrm>
            <a:off x="4581302" y="1795915"/>
            <a:ext cx="3004208" cy="518896"/>
          </a:xfrm>
          <a:prstGeom prst="homePlat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dirty="0">
                <a:latin typeface="AR CENA" panose="02000000000000000000" pitchFamily="2" charset="0"/>
              </a:rPr>
              <a:t>ATRACCIÓN EXCLUSIVA</a:t>
            </a:r>
          </a:p>
        </p:txBody>
      </p:sp>
      <p:sp>
        <p:nvSpPr>
          <p:cNvPr id="18" name="Flecha: pentágono 17">
            <a:extLst>
              <a:ext uri="{FF2B5EF4-FFF2-40B4-BE49-F238E27FC236}">
                <a16:creationId xmlns:a16="http://schemas.microsoft.com/office/drawing/2014/main" id="{E262A36B-D3C1-422E-88A3-A70D670C1F10}"/>
              </a:ext>
            </a:extLst>
          </p:cNvPr>
          <p:cNvSpPr/>
          <p:nvPr/>
        </p:nvSpPr>
        <p:spPr>
          <a:xfrm>
            <a:off x="4581302" y="3157814"/>
            <a:ext cx="3004208" cy="518896"/>
          </a:xfrm>
          <a:prstGeom prst="homePlat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dirty="0">
                <a:latin typeface="AR CENA" panose="02000000000000000000" pitchFamily="2" charset="0"/>
              </a:rPr>
              <a:t>ATRACCIÓN CLÁSICA</a:t>
            </a:r>
          </a:p>
        </p:txBody>
      </p:sp>
      <p:sp>
        <p:nvSpPr>
          <p:cNvPr id="19" name="Flecha: pentágono 18">
            <a:extLst>
              <a:ext uri="{FF2B5EF4-FFF2-40B4-BE49-F238E27FC236}">
                <a16:creationId xmlns:a16="http://schemas.microsoft.com/office/drawing/2014/main" id="{B13CED87-D52E-492C-B368-1CB5B840005C}"/>
              </a:ext>
            </a:extLst>
          </p:cNvPr>
          <p:cNvSpPr/>
          <p:nvPr/>
        </p:nvSpPr>
        <p:spPr>
          <a:xfrm>
            <a:off x="4581302" y="4543190"/>
            <a:ext cx="3004208" cy="518896"/>
          </a:xfrm>
          <a:prstGeom prst="homePlate">
            <a:avLst/>
          </a:prstGeom>
          <a:solidFill>
            <a:srgbClr val="FF460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PE" dirty="0">
                <a:latin typeface="AR CENA" panose="02000000000000000000" pitchFamily="2" charset="0"/>
              </a:rPr>
              <a:t>ATRACCIÓN COMPARTIDA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485F62B7-4F71-4BEE-B4A1-0F6B505F3F2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284" y="2857864"/>
            <a:ext cx="1224605" cy="1088994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223EC04E-6401-4F1C-B406-6080B665E3B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166" y="4258141"/>
            <a:ext cx="1224605" cy="1088994"/>
          </a:xfrm>
          <a:prstGeom prst="rect">
            <a:avLst/>
          </a:prstGeom>
        </p:spPr>
      </p:pic>
      <p:sp>
        <p:nvSpPr>
          <p:cNvPr id="22" name="Rectángulo 21">
            <a:extLst>
              <a:ext uri="{FF2B5EF4-FFF2-40B4-BE49-F238E27FC236}">
                <a16:creationId xmlns:a16="http://schemas.microsoft.com/office/drawing/2014/main" id="{C3FE4C13-5866-4DA5-BA8D-5DC7B2E2603C}"/>
              </a:ext>
            </a:extLst>
          </p:cNvPr>
          <p:cNvSpPr/>
          <p:nvPr/>
        </p:nvSpPr>
        <p:spPr>
          <a:xfrm>
            <a:off x="4581302" y="3758341"/>
            <a:ext cx="30042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latin typeface="AR CENA" panose="02000000000000000000" pitchFamily="2" charset="0"/>
              </a:rPr>
              <a:t>Captación de candidatos a </a:t>
            </a:r>
            <a:r>
              <a:rPr lang="es-PE" dirty="0">
                <a:latin typeface="AR CENA" panose="02000000000000000000" pitchFamily="2" charset="0"/>
              </a:rPr>
              <a:t>través de anuncios en bolsa de trabajo.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1098D1C0-B768-40D8-BDA7-F8FB43D0FE8C}"/>
              </a:ext>
            </a:extLst>
          </p:cNvPr>
          <p:cNvSpPr/>
          <p:nvPr/>
        </p:nvSpPr>
        <p:spPr>
          <a:xfrm>
            <a:off x="4581302" y="5200604"/>
            <a:ext cx="30042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dirty="0">
                <a:latin typeface="AR CENA" panose="02000000000000000000" pitchFamily="2" charset="0"/>
              </a:rPr>
              <a:t>La empresa cliente realiza </a:t>
            </a:r>
            <a:r>
              <a:rPr lang="es-ES" dirty="0">
                <a:latin typeface="AR CENA" panose="02000000000000000000" pitchFamily="2" charset="0"/>
              </a:rPr>
              <a:t>por si misma algunas tareas </a:t>
            </a:r>
            <a:r>
              <a:rPr lang="es-PE" dirty="0">
                <a:latin typeface="AR CENA" panose="02000000000000000000" pitchFamily="2" charset="0"/>
              </a:rPr>
              <a:t>del proceso.</a:t>
            </a:r>
          </a:p>
        </p:txBody>
      </p:sp>
    </p:spTree>
    <p:extLst>
      <p:ext uri="{BB962C8B-B14F-4D97-AF65-F5344CB8AC3E}">
        <p14:creationId xmlns:p14="http://schemas.microsoft.com/office/powerpoint/2010/main" val="408521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A4D42FDB-3DAC-41DA-A1F8-CB313CE0EEAD}"/>
              </a:ext>
            </a:extLst>
          </p:cNvPr>
          <p:cNvSpPr/>
          <p:nvPr/>
        </p:nvSpPr>
        <p:spPr>
          <a:xfrm>
            <a:off x="-131708" y="352927"/>
            <a:ext cx="79957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PE" sz="3600" b="1" dirty="0">
                <a:solidFill>
                  <a:srgbClr val="FF4606"/>
                </a:solidFill>
                <a:latin typeface="AR CENA" panose="02000000000000000000" pitchFamily="2" charset="0"/>
              </a:rPr>
              <a:t>Tus procesos de selección con herramientas innovadoras.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E492742-D044-4E06-8DDE-3C457A3848F0}"/>
              </a:ext>
            </a:extLst>
          </p:cNvPr>
          <p:cNvSpPr/>
          <p:nvPr/>
        </p:nvSpPr>
        <p:spPr>
          <a:xfrm rot="2849919">
            <a:off x="4750128" y="2182006"/>
            <a:ext cx="1619691" cy="1619688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B8169949-792D-4F33-99C6-7DCD97455C11}"/>
              </a:ext>
            </a:extLst>
          </p:cNvPr>
          <p:cNvSpPr/>
          <p:nvPr/>
        </p:nvSpPr>
        <p:spPr>
          <a:xfrm rot="2849919">
            <a:off x="-343241" y="2222108"/>
            <a:ext cx="1619691" cy="1619688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B853986-3106-470A-ABEA-D7C2FA8874FD}"/>
              </a:ext>
            </a:extLst>
          </p:cNvPr>
          <p:cNvSpPr/>
          <p:nvPr/>
        </p:nvSpPr>
        <p:spPr>
          <a:xfrm rot="2849919">
            <a:off x="2203444" y="2182005"/>
            <a:ext cx="1619691" cy="1619688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B691099E-0FAD-498A-AF27-4CFBDC7B830B}"/>
              </a:ext>
            </a:extLst>
          </p:cNvPr>
          <p:cNvSpPr/>
          <p:nvPr/>
        </p:nvSpPr>
        <p:spPr>
          <a:xfrm rot="2849919">
            <a:off x="3426806" y="2067321"/>
            <a:ext cx="1756152" cy="1756149"/>
          </a:xfrm>
          <a:prstGeom prst="roundRect">
            <a:avLst/>
          </a:prstGeom>
          <a:ln>
            <a:noFill/>
            <a:headEnd type="none" w="med" len="med"/>
            <a:tailEnd type="none" w="med" len="med"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PE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DB24F76-9E51-410E-92DF-D4F9E401FE53}"/>
              </a:ext>
            </a:extLst>
          </p:cNvPr>
          <p:cNvSpPr/>
          <p:nvPr/>
        </p:nvSpPr>
        <p:spPr>
          <a:xfrm rot="2849919">
            <a:off x="766438" y="2052029"/>
            <a:ext cx="1786760" cy="1786757"/>
          </a:xfrm>
          <a:prstGeom prst="roundRect">
            <a:avLst/>
          </a:prstGeom>
          <a:ln>
            <a:noFill/>
            <a:headEnd type="none" w="med" len="med"/>
            <a:tailEnd type="none" w="med" len="med"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1513050-65C4-4F85-B9A3-0BBAFBAFE94C}"/>
              </a:ext>
            </a:extLst>
          </p:cNvPr>
          <p:cNvSpPr/>
          <p:nvPr/>
        </p:nvSpPr>
        <p:spPr>
          <a:xfrm>
            <a:off x="3316494" y="2683786"/>
            <a:ext cx="19402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PE" sz="2800" b="1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Contáctanos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CE639551-88C8-41B7-A618-CD07A59036EF}"/>
              </a:ext>
            </a:extLst>
          </p:cNvPr>
          <p:cNvSpPr/>
          <p:nvPr/>
        </p:nvSpPr>
        <p:spPr>
          <a:xfrm>
            <a:off x="632021" y="2252898"/>
            <a:ext cx="194027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PE" sz="2800" b="1" dirty="0">
                <a:solidFill>
                  <a:schemeClr val="tx2">
                    <a:lumMod val="75000"/>
                  </a:schemeClr>
                </a:solidFill>
                <a:latin typeface="AR CENA" panose="02000000000000000000" pitchFamily="2" charset="0"/>
              </a:rPr>
              <a:t>Elije tu proceso selección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BE85FB-DC53-464B-8569-0430DAB3A8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5" t="5329" r="3684"/>
          <a:stretch/>
        </p:blipFill>
        <p:spPr>
          <a:xfrm>
            <a:off x="6162441" y="1122945"/>
            <a:ext cx="4166400" cy="373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694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CBEDE0E-DBA7-4954-A34D-523157C0A1E0}"/>
              </a:ext>
            </a:extLst>
          </p:cNvPr>
          <p:cNvSpPr/>
          <p:nvPr/>
        </p:nvSpPr>
        <p:spPr>
          <a:xfrm>
            <a:off x="0" y="3818021"/>
            <a:ext cx="9144000" cy="303997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PE" sz="1350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A028D66C-D3AA-4669-8B8D-251A125FCB13}"/>
              </a:ext>
            </a:extLst>
          </p:cNvPr>
          <p:cNvSpPr/>
          <p:nvPr/>
        </p:nvSpPr>
        <p:spPr>
          <a:xfrm>
            <a:off x="0" y="4085992"/>
            <a:ext cx="5614737" cy="22467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PE" sz="2000" dirty="0">
                <a:solidFill>
                  <a:schemeClr val="bg1"/>
                </a:solidFill>
                <a:latin typeface="AR CENA" panose="02000000000000000000" pitchFamily="2" charset="0"/>
              </a:rPr>
              <a:t>Somos Gestores del Talento Humano, le brindamos servicios de Atracción de Personal, Medición de Clima Laboral, Evaluación de desempeño y bolsa de trabajo para el logro de los objetivos de su empresa.</a:t>
            </a:r>
          </a:p>
          <a:p>
            <a:pPr algn="ctr"/>
            <a:endParaRPr lang="es-PE" sz="2000" dirty="0">
              <a:solidFill>
                <a:schemeClr val="bg1"/>
              </a:solidFill>
              <a:latin typeface="AR CENA" panose="02000000000000000000" pitchFamily="2" charset="0"/>
            </a:endParaRPr>
          </a:p>
          <a:p>
            <a:r>
              <a:rPr lang="es-PE" sz="2000" dirty="0">
                <a:solidFill>
                  <a:schemeClr val="bg1"/>
                </a:solidFill>
                <a:latin typeface="AR CENA" panose="02000000000000000000" pitchFamily="2" charset="0"/>
              </a:rPr>
              <a:t>          Cel: 926 319 427</a:t>
            </a:r>
          </a:p>
          <a:p>
            <a:r>
              <a:rPr lang="es-PE" sz="2000" dirty="0">
                <a:solidFill>
                  <a:schemeClr val="bg1"/>
                </a:solidFill>
                <a:latin typeface="AR CENA" panose="02000000000000000000" pitchFamily="2" charset="0"/>
              </a:rPr>
              <a:t>          Email: gerencia@gthgroup.com.pe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57F035B-DF52-47D9-BC0E-B90E15DB010C}"/>
              </a:ext>
            </a:extLst>
          </p:cNvPr>
          <p:cNvSpPr/>
          <p:nvPr/>
        </p:nvSpPr>
        <p:spPr>
          <a:xfrm>
            <a:off x="7479812" y="5060012"/>
            <a:ext cx="1213790" cy="3231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sz="1500" dirty="0">
                <a:solidFill>
                  <a:schemeClr val="bg1"/>
                </a:solidFill>
                <a:latin typeface="AR CENA" panose="02000000000000000000" pitchFamily="2" charset="0"/>
              </a:rPr>
              <a:t>Síguenos en: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8F1FAF5-47EC-41D9-AE23-617F55AFB21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3" t="12803" r="16393" b="83574"/>
          <a:stretch/>
        </p:blipFill>
        <p:spPr bwMode="auto">
          <a:xfrm>
            <a:off x="7465223" y="5519411"/>
            <a:ext cx="1242967" cy="2802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4344A8B-AB11-4F21-AD57-48FB52866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330" y="3940462"/>
            <a:ext cx="1370272" cy="1115026"/>
          </a:xfrm>
          <a:prstGeom prst="rect">
            <a:avLst/>
          </a:prstGeom>
        </p:spPr>
      </p:pic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12A08237-5405-46D6-99F8-8E1D4E3363B6}"/>
              </a:ext>
            </a:extLst>
          </p:cNvPr>
          <p:cNvCxnSpPr>
            <a:cxnSpLocks/>
          </p:cNvCxnSpPr>
          <p:nvPr/>
        </p:nvCxnSpPr>
        <p:spPr>
          <a:xfrm>
            <a:off x="128337" y="6368716"/>
            <a:ext cx="901566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89FE8DA-339E-4F19-B946-3264ACCACAB2}"/>
              </a:ext>
            </a:extLst>
          </p:cNvPr>
          <p:cNvSpPr/>
          <p:nvPr/>
        </p:nvSpPr>
        <p:spPr>
          <a:xfrm>
            <a:off x="1923137" y="6458625"/>
            <a:ext cx="5297726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PE" dirty="0">
                <a:solidFill>
                  <a:schemeClr val="accent2">
                    <a:lumMod val="40000"/>
                    <a:lumOff val="60000"/>
                  </a:schemeClr>
                </a:solidFill>
                <a:latin typeface="AR CENA" panose="02000000000000000000" pitchFamily="2" charset="0"/>
              </a:rPr>
              <a:t>C GTH </a:t>
            </a:r>
            <a:r>
              <a:rPr lang="es-PE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AR CENA" panose="02000000000000000000" pitchFamily="2" charset="0"/>
              </a:rPr>
              <a:t>Group</a:t>
            </a:r>
            <a:r>
              <a:rPr lang="es-PE" dirty="0">
                <a:solidFill>
                  <a:schemeClr val="accent2">
                    <a:lumMod val="40000"/>
                    <a:lumOff val="60000"/>
                  </a:schemeClr>
                </a:solidFill>
                <a:latin typeface="AR CENA" panose="02000000000000000000" pitchFamily="2" charset="0"/>
              </a:rPr>
              <a:t>  -   Todos los derechos reservados </a:t>
            </a:r>
          </a:p>
        </p:txBody>
      </p:sp>
    </p:spTree>
    <p:extLst>
      <p:ext uri="{BB962C8B-B14F-4D97-AF65-F5344CB8AC3E}">
        <p14:creationId xmlns:p14="http://schemas.microsoft.com/office/powerpoint/2010/main" val="54177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BC571AA2-565F-41A3-9E06-ACD33D185E64}"/>
              </a:ext>
            </a:extLst>
          </p:cNvPr>
          <p:cNvSpPr/>
          <p:nvPr/>
        </p:nvSpPr>
        <p:spPr>
          <a:xfrm rot="2849919">
            <a:off x="6033335" y="546027"/>
            <a:ext cx="1783649" cy="1783646"/>
          </a:xfrm>
          <a:prstGeom prst="roundRect">
            <a:avLst/>
          </a:prstGeom>
          <a:ln>
            <a:noFill/>
            <a:headEnd type="none" w="med" len="med"/>
            <a:tailEnd type="none" w="med" len="med"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EA145E9A-9F98-4C2B-8EE8-3B4CFEE28E05}"/>
              </a:ext>
            </a:extLst>
          </p:cNvPr>
          <p:cNvSpPr/>
          <p:nvPr/>
        </p:nvSpPr>
        <p:spPr>
          <a:xfrm rot="2849919">
            <a:off x="3513275" y="2217738"/>
            <a:ext cx="1783649" cy="1783646"/>
          </a:xfrm>
          <a:prstGeom prst="roundRect">
            <a:avLst/>
          </a:prstGeom>
          <a:solidFill>
            <a:srgbClr val="5D7291"/>
          </a:solidFill>
          <a:ln>
            <a:noFill/>
            <a:headEnd type="none" w="med" len="med"/>
            <a:tailEnd type="none" w="med" len="med"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F14871FF-CCF4-4740-ACD0-962C8D8723DD}"/>
              </a:ext>
            </a:extLst>
          </p:cNvPr>
          <p:cNvSpPr/>
          <p:nvPr/>
        </p:nvSpPr>
        <p:spPr>
          <a:xfrm rot="2849919">
            <a:off x="6033333" y="4528327"/>
            <a:ext cx="1783649" cy="1783646"/>
          </a:xfrm>
          <a:prstGeom prst="roundRect">
            <a:avLst/>
          </a:prstGeom>
          <a:ln>
            <a:noFill/>
            <a:headEnd type="none" w="med" len="med"/>
            <a:tailEnd type="none" w="med" len="med"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015955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3280</TotalTime>
  <Words>469</Words>
  <Application>Microsoft Office PowerPoint</Application>
  <PresentationFormat>Presentación en pantalla (4:3)</PresentationFormat>
  <Paragraphs>125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 CENA</vt:lpstr>
      <vt:lpstr>Arial</vt:lpstr>
      <vt:lpstr>Calibri</vt:lpstr>
      <vt:lpstr>Calibri Light</vt:lpstr>
      <vt:lpstr>Calisto MT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Rafael Domingo Diaz Portilla</dc:creator>
  <cp:lastModifiedBy>GTH GROUP SAC</cp:lastModifiedBy>
  <cp:revision>78</cp:revision>
  <dcterms:created xsi:type="dcterms:W3CDTF">2018-01-08T02:36:25Z</dcterms:created>
  <dcterms:modified xsi:type="dcterms:W3CDTF">2018-01-11T15:55:41Z</dcterms:modified>
</cp:coreProperties>
</file>

<file path=docProps/thumbnail.jpeg>
</file>